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8" r:id="rId4"/>
  </p:sldMasterIdLst>
  <p:notesMasterIdLst>
    <p:notesMasterId r:id="rId15"/>
  </p:notesMasterIdLst>
  <p:sldIdLst>
    <p:sldId id="285" r:id="rId5"/>
    <p:sldId id="298" r:id="rId6"/>
    <p:sldId id="300" r:id="rId7"/>
    <p:sldId id="299" r:id="rId8"/>
    <p:sldId id="304" r:id="rId9"/>
    <p:sldId id="305" r:id="rId10"/>
    <p:sldId id="306" r:id="rId11"/>
    <p:sldId id="307" r:id="rId12"/>
    <p:sldId id="308" r:id="rId13"/>
    <p:sldId id="29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58D23C-EDBD-4B92-8F8D-D9C5C11C2CFD}" v="6" dt="2024-01-08T16:54:58.520"/>
    <p1510:client id="{FDAFF868-85C7-4E7B-B3F8-C9FAD1C5267C}" v="168" dt="2024-01-07T18:16:32.5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974"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2/1/2026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E39389-D342-42C9-A280-8ADE336DA885}" type="datetime1">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a:p>
        </p:txBody>
      </p:sp>
    </p:spTree>
    <p:extLst>
      <p:ext uri="{BB962C8B-B14F-4D97-AF65-F5344CB8AC3E}">
        <p14:creationId xmlns:p14="http://schemas.microsoft.com/office/powerpoint/2010/main" val="601042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9B8B6D2-5532-4B59-9C5A-AB106F128946}" type="datetime1">
              <a:rPr lang="en-US" smtClean="0"/>
              <a:t>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a:p>
        </p:txBody>
      </p:sp>
    </p:spTree>
    <p:extLst>
      <p:ext uri="{BB962C8B-B14F-4D97-AF65-F5344CB8AC3E}">
        <p14:creationId xmlns:p14="http://schemas.microsoft.com/office/powerpoint/2010/main" val="109278764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9B8B6D2-5532-4B59-9C5A-AB106F128946}" type="datetime1">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a:p>
        </p:txBody>
      </p:sp>
    </p:spTree>
    <p:extLst>
      <p:ext uri="{BB962C8B-B14F-4D97-AF65-F5344CB8AC3E}">
        <p14:creationId xmlns:p14="http://schemas.microsoft.com/office/powerpoint/2010/main" val="279250536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9B8B6D2-5532-4B59-9C5A-AB106F128946}" type="datetime1">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67798098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9B8B6D2-5532-4B59-9C5A-AB106F128946}" type="datetime1">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a:p>
        </p:txBody>
      </p:sp>
    </p:spTree>
    <p:extLst>
      <p:ext uri="{BB962C8B-B14F-4D97-AF65-F5344CB8AC3E}">
        <p14:creationId xmlns:p14="http://schemas.microsoft.com/office/powerpoint/2010/main" val="364265444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9B8B6D2-5532-4B59-9C5A-AB106F128946}" type="datetime1">
              <a:rPr lang="en-US" smtClean="0"/>
              <a:t>2/1/2026</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a:p>
        </p:txBody>
      </p:sp>
    </p:spTree>
    <p:extLst>
      <p:ext uri="{BB962C8B-B14F-4D97-AF65-F5344CB8AC3E}">
        <p14:creationId xmlns:p14="http://schemas.microsoft.com/office/powerpoint/2010/main" val="181192903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9B8B6D2-5532-4B59-9C5A-AB106F128946}" type="datetime1">
              <a:rPr lang="en-US" smtClean="0"/>
              <a:t>2/1/2026</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a:p>
        </p:txBody>
      </p:sp>
    </p:spTree>
    <p:extLst>
      <p:ext uri="{BB962C8B-B14F-4D97-AF65-F5344CB8AC3E}">
        <p14:creationId xmlns:p14="http://schemas.microsoft.com/office/powerpoint/2010/main" val="307607756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B5ED82-9221-4209-9FC6-897FECC94D85}" type="datetime1">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a:p>
        </p:txBody>
      </p:sp>
    </p:spTree>
    <p:extLst>
      <p:ext uri="{BB962C8B-B14F-4D97-AF65-F5344CB8AC3E}">
        <p14:creationId xmlns:p14="http://schemas.microsoft.com/office/powerpoint/2010/main" val="4102833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695C5F-8991-4788-8021-97F7E97CAA77}" type="datetime1">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a:p>
        </p:txBody>
      </p:sp>
    </p:spTree>
    <p:extLst>
      <p:ext uri="{BB962C8B-B14F-4D97-AF65-F5344CB8AC3E}">
        <p14:creationId xmlns:p14="http://schemas.microsoft.com/office/powerpoint/2010/main" val="3914769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680732C-99B6-468D-8E86-54127C661C29}" type="datetime1">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a:p>
        </p:txBody>
      </p:sp>
    </p:spTree>
    <p:extLst>
      <p:ext uri="{BB962C8B-B14F-4D97-AF65-F5344CB8AC3E}">
        <p14:creationId xmlns:p14="http://schemas.microsoft.com/office/powerpoint/2010/main" val="4037312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096AA6-1553-455E-A701-5DB89675312A}" type="datetime1">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a:p>
        </p:txBody>
      </p:sp>
    </p:spTree>
    <p:extLst>
      <p:ext uri="{BB962C8B-B14F-4D97-AF65-F5344CB8AC3E}">
        <p14:creationId xmlns:p14="http://schemas.microsoft.com/office/powerpoint/2010/main" val="958514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427D05-0AAA-4191-8602-39A011BE220C}" type="datetime1">
              <a:rPr lang="en-US" smtClean="0"/>
              <a:t>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a:p>
        </p:txBody>
      </p:sp>
    </p:spTree>
    <p:extLst>
      <p:ext uri="{BB962C8B-B14F-4D97-AF65-F5344CB8AC3E}">
        <p14:creationId xmlns:p14="http://schemas.microsoft.com/office/powerpoint/2010/main" val="2132554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9B8B6D2-5532-4B59-9C5A-AB106F128946}" type="datetime1">
              <a:rPr lang="en-US" smtClean="0"/>
              <a:t>2/1/2026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a:p>
        </p:txBody>
      </p:sp>
    </p:spTree>
    <p:extLst>
      <p:ext uri="{BB962C8B-B14F-4D97-AF65-F5344CB8AC3E}">
        <p14:creationId xmlns:p14="http://schemas.microsoft.com/office/powerpoint/2010/main" val="425549625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2D562E2D-C320-4C5E-98F1-D60DBA71A352}" type="datetime1">
              <a:rPr lang="en-US" smtClean="0"/>
              <a:t>2/1/2026</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8A7A6979-0714-4377-B894-6BE4C2D6E202}" type="slidenum">
              <a:rPr lang="en-US" smtClean="0"/>
              <a:t>‹#›</a:t>
            </a:fld>
            <a:endParaRPr lang="en-US"/>
          </a:p>
        </p:txBody>
      </p:sp>
    </p:spTree>
    <p:extLst>
      <p:ext uri="{BB962C8B-B14F-4D97-AF65-F5344CB8AC3E}">
        <p14:creationId xmlns:p14="http://schemas.microsoft.com/office/powerpoint/2010/main" val="1829984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A06C99D-E4E2-4DDF-8629-131208CB18B0}" type="datetime1">
              <a:rPr lang="en-US" smtClean="0"/>
              <a:t>2/1/2026</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8A7A6979-0714-4377-B894-6BE4C2D6E202}" type="slidenum">
              <a:rPr lang="en-US" smtClean="0"/>
              <a:t>‹#›</a:t>
            </a:fld>
            <a:endParaRPr lang="en-US"/>
          </a:p>
        </p:txBody>
      </p:sp>
    </p:spTree>
    <p:extLst>
      <p:ext uri="{BB962C8B-B14F-4D97-AF65-F5344CB8AC3E}">
        <p14:creationId xmlns:p14="http://schemas.microsoft.com/office/powerpoint/2010/main" val="1036997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EB420CF4-5FC9-46F3-B596-BE1F927BA2F1}" type="datetime1">
              <a:rPr lang="en-US" smtClean="0"/>
              <a:t>2/1/2026</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8A7A6979-0714-4377-B894-6BE4C2D6E202}" type="slidenum">
              <a:rPr lang="en-US" smtClean="0"/>
              <a:t>‹#›</a:t>
            </a:fld>
            <a:endParaRPr lang="en-US"/>
          </a:p>
        </p:txBody>
      </p:sp>
    </p:spTree>
    <p:extLst>
      <p:ext uri="{BB962C8B-B14F-4D97-AF65-F5344CB8AC3E}">
        <p14:creationId xmlns:p14="http://schemas.microsoft.com/office/powerpoint/2010/main" val="295191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F1ABFC0-89FE-4355-9E74-11DC57FEA97E}" type="datetime1">
              <a:rPr lang="en-US" smtClean="0"/>
              <a:t>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a:p>
        </p:txBody>
      </p:sp>
    </p:spTree>
    <p:extLst>
      <p:ext uri="{BB962C8B-B14F-4D97-AF65-F5344CB8AC3E}">
        <p14:creationId xmlns:p14="http://schemas.microsoft.com/office/powerpoint/2010/main" val="3771135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9B8B6D2-5532-4B59-9C5A-AB106F128946}" type="datetime1">
              <a:rPr lang="en-US" smtClean="0"/>
              <a:t>2/1/2026</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1094530254"/>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g"/><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jp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jpg"/><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jp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www.researchgate.net/publication/353151546_Applications_of_Laplace_Transform_in_science_and_technology/fulltext/60e9c9970fbf460db8fa6a87/Applications-of-Laplace-Transform-in-science-and-technology.pdf" TargetMode="External"/><Relationship Id="rId2" Type="http://schemas.openxmlformats.org/officeDocument/2006/relationships/image" Target="../media/image6.jp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hyperlink" Target="https://www.irjet.net/archives/V5/i5/IRJET-V5I5593.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777481" y="849086"/>
            <a:ext cx="9064690" cy="2668555"/>
          </a:xfrm>
          <a:solidFill>
            <a:schemeClr val="tx1">
              <a:lumMod val="95000"/>
              <a:alpha val="60000"/>
            </a:schemeClr>
          </a:solidFill>
          <a:ln w="38100" cap="sq">
            <a:solidFill>
              <a:schemeClr val="accent1">
                <a:lumMod val="40000"/>
                <a:lumOff val="60000"/>
              </a:schemeClr>
            </a:solidFill>
            <a:miter lim="800000"/>
          </a:ln>
        </p:spPr>
        <p:txBody>
          <a:bodyPr anchor="ctr">
            <a:normAutofit/>
          </a:bodyPr>
          <a:lstStyle/>
          <a:p>
            <a:r>
              <a:rPr lang="en-US" sz="4400" dirty="0">
                <a:solidFill>
                  <a:schemeClr val="accent1"/>
                </a:solidFill>
                <a:latin typeface="Bernard MT Condensed" panose="02050806060905020404" pitchFamily="18" charset="0"/>
              </a:rPr>
              <a:t>  </a:t>
            </a:r>
            <a:r>
              <a:rPr lang="en-US" sz="4400" dirty="0">
                <a:solidFill>
                  <a:schemeClr val="accent1">
                    <a:lumMod val="50000"/>
                  </a:schemeClr>
                </a:solidFill>
                <a:latin typeface="Bernard MT Condensed" panose="02050806060905020404" pitchFamily="18" charset="0"/>
              </a:rPr>
              <a:t>APPLICATION OF LAPLACE TRANSFORM </a:t>
            </a:r>
            <a:br>
              <a:rPr lang="en-US" sz="4400" dirty="0">
                <a:solidFill>
                  <a:schemeClr val="tx1">
                    <a:lumMod val="75000"/>
                  </a:schemeClr>
                </a:solidFill>
                <a:latin typeface="Bernard MT Condensed" panose="02050806060905020404" pitchFamily="18" charset="0"/>
              </a:rPr>
            </a:br>
            <a:r>
              <a:rPr lang="en-US" sz="4400" dirty="0">
                <a:solidFill>
                  <a:schemeClr val="tx1">
                    <a:lumMod val="75000"/>
                  </a:schemeClr>
                </a:solidFill>
                <a:latin typeface="Bernard MT Condensed" panose="02050806060905020404" pitchFamily="18" charset="0"/>
              </a:rPr>
              <a:t>                            </a:t>
            </a:r>
            <a:r>
              <a:rPr lang="en-US" sz="4400" dirty="0">
                <a:solidFill>
                  <a:schemeClr val="bg1"/>
                </a:solidFill>
                <a:latin typeface="Bernard MT Condensed" panose="02050806060905020404" pitchFamily="18" charset="0"/>
              </a:rPr>
              <a:t> in</a:t>
            </a:r>
            <a:br>
              <a:rPr lang="en-US" sz="3600" dirty="0">
                <a:solidFill>
                  <a:schemeClr val="tx1"/>
                </a:solidFill>
                <a:latin typeface="Algerian" panose="04020705040A02060702" pitchFamily="82" charset="0"/>
              </a:rPr>
            </a:br>
            <a:r>
              <a:rPr lang="en-US" sz="3600" dirty="0">
                <a:solidFill>
                  <a:schemeClr val="tx1"/>
                </a:solidFill>
                <a:latin typeface="Algerian" panose="04020705040A02060702" pitchFamily="82" charset="0"/>
              </a:rPr>
              <a:t>      </a:t>
            </a:r>
            <a:r>
              <a:rPr lang="en-US" sz="7300" dirty="0">
                <a:solidFill>
                  <a:srgbClr val="002060"/>
                </a:solidFill>
                <a:latin typeface="Algerian" panose="04020705040A02060702" pitchFamily="82" charset="0"/>
              </a:rPr>
              <a:t>rocket science</a:t>
            </a:r>
          </a:p>
        </p:txBody>
      </p:sp>
      <p:sp>
        <p:nvSpPr>
          <p:cNvPr id="3" name="Subtitle 2">
            <a:extLst>
              <a:ext uri="{FF2B5EF4-FFF2-40B4-BE49-F238E27FC236}">
                <a16:creationId xmlns:a16="http://schemas.microsoft.com/office/drawing/2014/main" id="{74B4D8F8-4E82-4BDB-B682-C4008F4B24EF}"/>
              </a:ext>
            </a:extLst>
          </p:cNvPr>
          <p:cNvSpPr>
            <a:spLocks noGrp="1"/>
          </p:cNvSpPr>
          <p:nvPr>
            <p:ph type="subTitle" idx="1"/>
          </p:nvPr>
        </p:nvSpPr>
        <p:spPr>
          <a:xfrm>
            <a:off x="1154955" y="4478694"/>
            <a:ext cx="9864498" cy="1101012"/>
          </a:xfrm>
        </p:spPr>
        <p:txBody>
          <a:bodyPr>
            <a:normAutofit lnSpcReduction="10000"/>
          </a:bodyPr>
          <a:lstStyle/>
          <a:p>
            <a:pPr algn="ctr"/>
            <a:r>
              <a:rPr lang="en-US" sz="3600" dirty="0" err="1">
                <a:solidFill>
                  <a:srgbClr val="FFFFFF"/>
                </a:solidFill>
                <a:latin typeface="Elephant" panose="02020904090505020303" pitchFamily="18" charset="0"/>
              </a:rPr>
              <a:t>V.Vyshnavi</a:t>
            </a:r>
            <a:r>
              <a:rPr lang="en-US" sz="3600" dirty="0">
                <a:solidFill>
                  <a:srgbClr val="FFFFFF"/>
                </a:solidFill>
                <a:latin typeface="Elephant" panose="02020904090505020303" pitchFamily="18" charset="0"/>
              </a:rPr>
              <a:t>                    KHATHIJA </a:t>
            </a:r>
          </a:p>
          <a:p>
            <a:pPr algn="ctr"/>
            <a:r>
              <a:rPr lang="en-US" sz="2800" dirty="0">
                <a:solidFill>
                  <a:srgbClr val="FFFFFF"/>
                </a:solidFill>
                <a:latin typeface="Elephant" panose="02020904090505020303" pitchFamily="18" charset="0"/>
              </a:rPr>
              <a:t>121323052042                      121323052035</a:t>
            </a:r>
          </a:p>
          <a:p>
            <a:endParaRPr lang="en-US" sz="2800" dirty="0">
              <a:solidFill>
                <a:srgbClr val="FFFFFF"/>
              </a:solidFill>
              <a:latin typeface="Elephant" panose="02020904090505020303" pitchFamily="18" charset="0"/>
            </a:endParaRPr>
          </a:p>
        </p:txBody>
      </p:sp>
    </p:spTree>
    <p:extLst>
      <p:ext uri="{BB962C8B-B14F-4D97-AF65-F5344CB8AC3E}">
        <p14:creationId xmlns:p14="http://schemas.microsoft.com/office/powerpoint/2010/main" val="2401068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C787B1-132E-81B9-8FAE-B23EEA265A30}"/>
            </a:ext>
          </a:extLst>
        </p:cNvPr>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02CC1C0-FF70-958D-28BC-063C0356BB0F}"/>
              </a:ext>
            </a:extLst>
          </p:cNvPr>
          <p:cNvPicPr>
            <a:picLocks noChangeAspect="1"/>
          </p:cNvPicPr>
          <p:nvPr/>
        </p:nvPicPr>
        <p:blipFill rotWithShape="1">
          <a:blip r:embed="rId2"/>
          <a:srcRect t="3125" b="3125"/>
          <a:stretch/>
        </p:blipFill>
        <p:spPr>
          <a:xfrm>
            <a:off x="0" y="0"/>
            <a:ext cx="12191980" cy="6857990"/>
          </a:xfrm>
          <a:prstGeom prst="rect">
            <a:avLst/>
          </a:prstGeom>
        </p:spPr>
      </p:pic>
      <p:sp>
        <p:nvSpPr>
          <p:cNvPr id="5" name="Title 4">
            <a:extLst>
              <a:ext uri="{FF2B5EF4-FFF2-40B4-BE49-F238E27FC236}">
                <a16:creationId xmlns:a16="http://schemas.microsoft.com/office/drawing/2014/main" id="{FF34E2E5-1560-56E9-BBED-37DDCCDDB091}"/>
              </a:ext>
            </a:extLst>
          </p:cNvPr>
          <p:cNvSpPr>
            <a:spLocks noGrp="1"/>
          </p:cNvSpPr>
          <p:nvPr>
            <p:ph type="ctrTitle"/>
          </p:nvPr>
        </p:nvSpPr>
        <p:spPr>
          <a:xfrm flipV="1">
            <a:off x="895738" y="83977"/>
            <a:ext cx="10814179" cy="46652"/>
          </a:xfrm>
        </p:spPr>
        <p:txBody>
          <a:bodyPr/>
          <a:lstStyle/>
          <a:p>
            <a:r>
              <a:rPr lang="en-IN" sz="1000" dirty="0"/>
              <a:t>.</a:t>
            </a:r>
          </a:p>
        </p:txBody>
      </p:sp>
      <p:sp>
        <p:nvSpPr>
          <p:cNvPr id="10" name="TextBox 9">
            <a:extLst>
              <a:ext uri="{FF2B5EF4-FFF2-40B4-BE49-F238E27FC236}">
                <a16:creationId xmlns:a16="http://schemas.microsoft.com/office/drawing/2014/main" id="{C79D0840-6681-86B7-C7CC-E25283D2AB78}"/>
              </a:ext>
            </a:extLst>
          </p:cNvPr>
          <p:cNvSpPr txBox="1"/>
          <p:nvPr/>
        </p:nvSpPr>
        <p:spPr>
          <a:xfrm>
            <a:off x="419878" y="261248"/>
            <a:ext cx="8609412" cy="1005083"/>
          </a:xfrm>
          <a:prstGeom prst="rect">
            <a:avLst/>
          </a:prstGeom>
          <a:noFill/>
        </p:spPr>
        <p:txBody>
          <a:bodyPr wrap="square">
            <a:spAutoFit/>
          </a:bodyPr>
          <a:lstStyle/>
          <a:p>
            <a:pPr algn="just">
              <a:lnSpc>
                <a:spcPct val="107000"/>
              </a:lnSpc>
              <a:spcAft>
                <a:spcPts val="800"/>
              </a:spcAft>
            </a:pPr>
            <a:endParaRPr lang="en-US" sz="3200"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4C47583F-4C68-82F4-B19B-9B7C6F4B52BD}"/>
              </a:ext>
            </a:extLst>
          </p:cNvPr>
          <p:cNvSpPr txBox="1"/>
          <p:nvPr/>
        </p:nvSpPr>
        <p:spPr>
          <a:xfrm>
            <a:off x="2377440" y="2921168"/>
            <a:ext cx="7945110" cy="1015663"/>
          </a:xfrm>
          <a:prstGeom prst="rect">
            <a:avLst/>
          </a:prstGeom>
          <a:solidFill>
            <a:schemeClr val="tx1"/>
          </a:solidFill>
          <a:ln>
            <a:solidFill>
              <a:schemeClr val="tx1">
                <a:lumMod val="95000"/>
              </a:schemeClr>
            </a:solidFill>
          </a:ln>
        </p:spPr>
        <p:txBody>
          <a:bodyPr wrap="square" rtlCol="0">
            <a:spAutoFit/>
          </a:bodyPr>
          <a:lstStyle/>
          <a:p>
            <a:r>
              <a:rPr lang="en-IN" sz="6000" dirty="0">
                <a:latin typeface="Algerian" panose="04020705040A02060702" pitchFamily="82" charset="0"/>
              </a:rPr>
              <a:t>         </a:t>
            </a:r>
            <a:r>
              <a:rPr lang="en-IN" sz="6000" dirty="0">
                <a:solidFill>
                  <a:schemeClr val="accent2">
                    <a:lumMod val="75000"/>
                  </a:schemeClr>
                </a:solidFill>
                <a:latin typeface="Algerian" panose="04020705040A02060702" pitchFamily="82" charset="0"/>
              </a:rPr>
              <a:t>THANK</a:t>
            </a:r>
            <a:r>
              <a:rPr lang="en-IN" sz="6000" dirty="0">
                <a:solidFill>
                  <a:srgbClr val="7030A0"/>
                </a:solidFill>
                <a:latin typeface="Algerian" panose="04020705040A02060702" pitchFamily="82" charset="0"/>
              </a:rPr>
              <a:t> </a:t>
            </a:r>
            <a:r>
              <a:rPr lang="en-IN" sz="6000" dirty="0">
                <a:solidFill>
                  <a:srgbClr val="00B0F0"/>
                </a:solidFill>
                <a:latin typeface="Algerian" panose="04020705040A02060702" pitchFamily="82" charset="0"/>
              </a:rPr>
              <a:t>-</a:t>
            </a:r>
            <a:r>
              <a:rPr lang="en-IN" sz="6000" dirty="0">
                <a:solidFill>
                  <a:srgbClr val="00B050"/>
                </a:solidFill>
                <a:latin typeface="Algerian" panose="04020705040A02060702" pitchFamily="82" charset="0"/>
              </a:rPr>
              <a:t>YOU</a:t>
            </a:r>
            <a:r>
              <a:rPr lang="en-IN" sz="6000" dirty="0">
                <a:solidFill>
                  <a:srgbClr val="7030A0"/>
                </a:solidFill>
                <a:latin typeface="Algerian" panose="04020705040A02060702" pitchFamily="82" charset="0"/>
              </a:rPr>
              <a:t> </a:t>
            </a:r>
          </a:p>
        </p:txBody>
      </p:sp>
    </p:spTree>
    <p:extLst>
      <p:ext uri="{BB962C8B-B14F-4D97-AF65-F5344CB8AC3E}">
        <p14:creationId xmlns:p14="http://schemas.microsoft.com/office/powerpoint/2010/main" val="1664436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6A4A5E-C5DC-8309-7E44-39AA60920D67}"/>
            </a:ext>
          </a:extLst>
        </p:cNvPr>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D3A85814-EC49-08F5-3F9B-9EACA2FF84FC}"/>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79A44737-66CF-E478-C4BF-64D07151718F}"/>
              </a:ext>
            </a:extLst>
          </p:cNvPr>
          <p:cNvSpPr>
            <a:spLocks noGrp="1"/>
          </p:cNvSpPr>
          <p:nvPr>
            <p:ph type="ctrTitle"/>
          </p:nvPr>
        </p:nvSpPr>
        <p:spPr>
          <a:xfrm>
            <a:off x="195943" y="318177"/>
            <a:ext cx="9202057" cy="6084489"/>
          </a:xfrm>
          <a:solidFill>
            <a:schemeClr val="tx1">
              <a:lumMod val="95000"/>
              <a:alpha val="60000"/>
            </a:schemeClr>
          </a:solidFill>
          <a:ln w="38100" cap="sq">
            <a:solidFill>
              <a:schemeClr val="accent1">
                <a:lumMod val="40000"/>
                <a:lumOff val="60000"/>
              </a:schemeClr>
            </a:solidFill>
            <a:miter lim="800000"/>
          </a:ln>
        </p:spPr>
        <p:txBody>
          <a:bodyPr anchor="ctr">
            <a:normAutofit fontScale="90000"/>
          </a:bodyPr>
          <a:lstStyle/>
          <a:p>
            <a:r>
              <a:rPr lang="en-US" sz="4400" dirty="0">
                <a:solidFill>
                  <a:schemeClr val="accent1"/>
                </a:solidFill>
                <a:latin typeface="Bernard MT Condensed" panose="02050806060905020404" pitchFamily="18" charset="0"/>
              </a:rPr>
              <a:t> </a:t>
            </a:r>
            <a:br>
              <a:rPr lang="en-US" sz="4400" dirty="0">
                <a:solidFill>
                  <a:schemeClr val="accent1"/>
                </a:solidFill>
                <a:latin typeface="Bernard MT Condensed" panose="02050806060905020404" pitchFamily="18" charset="0"/>
              </a:rPr>
            </a:br>
            <a:r>
              <a:rPr lang="en-US" sz="4400" b="1" dirty="0">
                <a:solidFill>
                  <a:srgbClr val="002060"/>
                </a:solidFill>
                <a:latin typeface="Times New Roman" panose="02020603050405020304" pitchFamily="18" charset="0"/>
                <a:cs typeface="Times New Roman" panose="02020603050405020304" pitchFamily="18" charset="0"/>
              </a:rPr>
              <a:t>About Laplace Transform &amp; Its Real-Life Applications</a:t>
            </a:r>
            <a:br>
              <a:rPr lang="en-US" sz="4400" b="1" dirty="0">
                <a:latin typeface="Times New Roman" panose="02020603050405020304" pitchFamily="18" charset="0"/>
                <a:cs typeface="Times New Roman" panose="02020603050405020304" pitchFamily="18" charset="0"/>
              </a:rPr>
            </a:br>
            <a:r>
              <a:rPr lang="en-US" sz="2000" b="1" u="sng" dirty="0">
                <a:solidFill>
                  <a:schemeClr val="bg2">
                    <a:lumMod val="50000"/>
                  </a:schemeClr>
                </a:solidFill>
                <a:latin typeface="Times New Roman" panose="02020603050405020304" pitchFamily="18" charset="0"/>
                <a:cs typeface="Times New Roman" panose="02020603050405020304" pitchFamily="18" charset="0"/>
              </a:rPr>
              <a:t>What is Laplace Transform?</a:t>
            </a:r>
            <a:br>
              <a:rPr lang="en-US" sz="2000" b="1" dirty="0">
                <a:solidFill>
                  <a:schemeClr val="bg2">
                    <a:lumMod val="50000"/>
                  </a:schemeClr>
                </a:solidFill>
                <a:latin typeface="Times New Roman" panose="02020603050405020304" pitchFamily="18" charset="0"/>
                <a:cs typeface="Times New Roman" panose="02020603050405020304" pitchFamily="18" charset="0"/>
              </a:rPr>
            </a:br>
            <a:r>
              <a:rPr lang="en-US" sz="2000" dirty="0">
                <a:solidFill>
                  <a:schemeClr val="bg2">
                    <a:lumMod val="50000"/>
                  </a:schemeClr>
                </a:solidFill>
                <a:latin typeface="Times New Roman" panose="02020603050405020304" pitchFamily="18" charset="0"/>
                <a:cs typeface="Times New Roman" panose="02020603050405020304" pitchFamily="18" charset="0"/>
              </a:rPr>
              <a:t>Laplace Transform is a mathematical technique that simplifies time-dependent problems and helps solve differential equations easily.</a:t>
            </a:r>
            <a:br>
              <a:rPr lang="en-US" sz="2000" dirty="0">
                <a:solidFill>
                  <a:schemeClr val="bg2">
                    <a:lumMod val="50000"/>
                  </a:schemeClr>
                </a:solidFill>
                <a:latin typeface="Times New Roman" panose="02020603050405020304" pitchFamily="18" charset="0"/>
                <a:cs typeface="Times New Roman" panose="02020603050405020304" pitchFamily="18" charset="0"/>
              </a:rPr>
            </a:br>
            <a:r>
              <a:rPr lang="en-US" sz="2000" dirty="0">
                <a:solidFill>
                  <a:schemeClr val="bg2">
                    <a:lumMod val="50000"/>
                  </a:schemeClr>
                </a:solidFill>
                <a:latin typeface="Times New Roman" panose="02020603050405020304" pitchFamily="18" charset="0"/>
                <a:cs typeface="Times New Roman" panose="02020603050405020304" pitchFamily="18" charset="0"/>
              </a:rPr>
              <a:t>It changes </a:t>
            </a:r>
            <a:r>
              <a:rPr lang="en-US" sz="2000" b="1" dirty="0">
                <a:solidFill>
                  <a:schemeClr val="bg2">
                    <a:lumMod val="50000"/>
                  </a:schemeClr>
                </a:solidFill>
                <a:latin typeface="Times New Roman" panose="02020603050405020304" pitchFamily="18" charset="0"/>
                <a:cs typeface="Times New Roman" panose="02020603050405020304" pitchFamily="18" charset="0"/>
              </a:rPr>
              <a:t>complex calculus problems</a:t>
            </a:r>
            <a:r>
              <a:rPr lang="en-US" sz="2000" dirty="0">
                <a:solidFill>
                  <a:schemeClr val="bg2">
                    <a:lumMod val="50000"/>
                  </a:schemeClr>
                </a:solidFill>
                <a:latin typeface="Times New Roman" panose="02020603050405020304" pitchFamily="18" charset="0"/>
                <a:cs typeface="Times New Roman" panose="02020603050405020304" pitchFamily="18" charset="0"/>
              </a:rPr>
              <a:t> into </a:t>
            </a:r>
            <a:r>
              <a:rPr lang="en-US" sz="2000" b="1" dirty="0">
                <a:solidFill>
                  <a:schemeClr val="bg2">
                    <a:lumMod val="50000"/>
                  </a:schemeClr>
                </a:solidFill>
                <a:latin typeface="Times New Roman" panose="02020603050405020304" pitchFamily="18" charset="0"/>
                <a:cs typeface="Times New Roman" panose="02020603050405020304" pitchFamily="18" charset="0"/>
              </a:rPr>
              <a:t>simple algebraic equations</a:t>
            </a:r>
            <a:r>
              <a:rPr lang="en-US" sz="2000" dirty="0">
                <a:solidFill>
                  <a:schemeClr val="bg2">
                    <a:lumMod val="50000"/>
                  </a:schemeClr>
                </a:solidFill>
                <a:latin typeface="Times New Roman" panose="02020603050405020304" pitchFamily="18" charset="0"/>
                <a:cs typeface="Times New Roman" panose="02020603050405020304" pitchFamily="18" charset="0"/>
              </a:rPr>
              <a:t>.</a:t>
            </a:r>
            <a:br>
              <a:rPr lang="en-US" sz="2000" dirty="0">
                <a:solidFill>
                  <a:schemeClr val="bg2">
                    <a:lumMod val="50000"/>
                  </a:schemeClr>
                </a:solidFill>
                <a:latin typeface="Times New Roman" panose="02020603050405020304" pitchFamily="18" charset="0"/>
                <a:cs typeface="Times New Roman" panose="02020603050405020304" pitchFamily="18" charset="0"/>
              </a:rPr>
            </a:br>
            <a:br>
              <a:rPr lang="en-US" sz="2000" dirty="0">
                <a:solidFill>
                  <a:schemeClr val="bg2">
                    <a:lumMod val="50000"/>
                  </a:schemeClr>
                </a:solidFill>
                <a:latin typeface="Times New Roman" panose="02020603050405020304" pitchFamily="18" charset="0"/>
                <a:cs typeface="Times New Roman" panose="02020603050405020304" pitchFamily="18" charset="0"/>
              </a:rPr>
            </a:br>
            <a:r>
              <a:rPr lang="en-US" sz="2000" b="1" u="sng" dirty="0">
                <a:solidFill>
                  <a:schemeClr val="bg2">
                    <a:lumMod val="50000"/>
                  </a:schemeClr>
                </a:solidFill>
                <a:latin typeface="Times New Roman" panose="02020603050405020304" pitchFamily="18" charset="0"/>
                <a:cs typeface="Times New Roman" panose="02020603050405020304" pitchFamily="18" charset="0"/>
              </a:rPr>
              <a:t>Why Laplace Transform is Important</a:t>
            </a:r>
            <a:br>
              <a:rPr lang="en-US" sz="2000" b="1" dirty="0">
                <a:solidFill>
                  <a:schemeClr val="bg2">
                    <a:lumMod val="50000"/>
                  </a:schemeClr>
                </a:solidFill>
                <a:latin typeface="Times New Roman" panose="02020603050405020304" pitchFamily="18" charset="0"/>
                <a:cs typeface="Times New Roman" panose="02020603050405020304" pitchFamily="18" charset="0"/>
              </a:rPr>
            </a:br>
            <a:r>
              <a:rPr lang="en-US" sz="2000" dirty="0">
                <a:solidFill>
                  <a:schemeClr val="bg2">
                    <a:lumMod val="50000"/>
                  </a:schemeClr>
                </a:solidFill>
                <a:latin typeface="Times New Roman" panose="02020603050405020304" pitchFamily="18" charset="0"/>
                <a:cs typeface="Times New Roman" panose="02020603050405020304" pitchFamily="18" charset="0"/>
              </a:rPr>
              <a:t>Many real-world systems </a:t>
            </a:r>
            <a:r>
              <a:rPr lang="en-US" sz="2000" b="1" dirty="0">
                <a:solidFill>
                  <a:schemeClr val="bg2">
                    <a:lumMod val="50000"/>
                  </a:schemeClr>
                </a:solidFill>
                <a:latin typeface="Times New Roman" panose="02020603050405020304" pitchFamily="18" charset="0"/>
                <a:cs typeface="Times New Roman" panose="02020603050405020304" pitchFamily="18" charset="0"/>
              </a:rPr>
              <a:t>change with time .</a:t>
            </a:r>
            <a:r>
              <a:rPr lang="en-US" sz="2000" dirty="0">
                <a:solidFill>
                  <a:schemeClr val="bg2">
                    <a:lumMod val="50000"/>
                  </a:schemeClr>
                </a:solidFill>
                <a:latin typeface="Times New Roman" panose="02020603050405020304" pitchFamily="18" charset="0"/>
                <a:cs typeface="Times New Roman" panose="02020603050405020304" pitchFamily="18" charset="0"/>
              </a:rPr>
              <a:t>These systems are described using </a:t>
            </a:r>
            <a:r>
              <a:rPr lang="en-US" sz="2000" b="1" dirty="0">
                <a:solidFill>
                  <a:schemeClr val="bg2">
                    <a:lumMod val="50000"/>
                  </a:schemeClr>
                </a:solidFill>
                <a:latin typeface="Times New Roman" panose="02020603050405020304" pitchFamily="18" charset="0"/>
                <a:cs typeface="Times New Roman" panose="02020603050405020304" pitchFamily="18" charset="0"/>
              </a:rPr>
              <a:t>differential equations</a:t>
            </a:r>
            <a:br>
              <a:rPr lang="en-US" sz="2000" dirty="0">
                <a:solidFill>
                  <a:schemeClr val="bg2">
                    <a:lumMod val="50000"/>
                  </a:schemeClr>
                </a:solidFill>
                <a:latin typeface="Times New Roman" panose="02020603050405020304" pitchFamily="18" charset="0"/>
                <a:cs typeface="Times New Roman" panose="02020603050405020304" pitchFamily="18" charset="0"/>
              </a:rPr>
            </a:br>
            <a:r>
              <a:rPr lang="en-US" sz="2000" dirty="0">
                <a:solidFill>
                  <a:schemeClr val="bg2">
                    <a:lumMod val="50000"/>
                  </a:schemeClr>
                </a:solidFill>
                <a:latin typeface="Times New Roman" panose="02020603050405020304" pitchFamily="18" charset="0"/>
                <a:cs typeface="Times New Roman" panose="02020603050405020304" pitchFamily="18" charset="0"/>
              </a:rPr>
              <a:t>Laplace Transform helps to: -Handle </a:t>
            </a:r>
            <a:r>
              <a:rPr lang="en-US" sz="2000" b="1" dirty="0">
                <a:solidFill>
                  <a:schemeClr val="bg2">
                    <a:lumMod val="50000"/>
                  </a:schemeClr>
                </a:solidFill>
                <a:latin typeface="Times New Roman" panose="02020603050405020304" pitchFamily="18" charset="0"/>
                <a:cs typeface="Times New Roman" panose="02020603050405020304" pitchFamily="18" charset="0"/>
              </a:rPr>
              <a:t>initial </a:t>
            </a:r>
            <a:r>
              <a:rPr lang="en-US" sz="2000" b="1" dirty="0" err="1">
                <a:solidFill>
                  <a:schemeClr val="bg2">
                    <a:lumMod val="50000"/>
                  </a:schemeClr>
                </a:solidFill>
                <a:latin typeface="Times New Roman" panose="02020603050405020304" pitchFamily="18" charset="0"/>
                <a:cs typeface="Times New Roman" panose="02020603050405020304" pitchFamily="18" charset="0"/>
              </a:rPr>
              <a:t>conditions,</a:t>
            </a:r>
            <a:r>
              <a:rPr lang="en-US" sz="2000" dirty="0" err="1">
                <a:solidFill>
                  <a:schemeClr val="bg2">
                    <a:lumMod val="50000"/>
                  </a:schemeClr>
                </a:solidFill>
                <a:latin typeface="Times New Roman" panose="02020603050405020304" pitchFamily="18" charset="0"/>
                <a:cs typeface="Times New Roman" panose="02020603050405020304" pitchFamily="18" charset="0"/>
              </a:rPr>
              <a:t>Study</a:t>
            </a:r>
            <a:r>
              <a:rPr lang="en-US" sz="2000" dirty="0">
                <a:solidFill>
                  <a:schemeClr val="bg2">
                    <a:lumMod val="50000"/>
                  </a:schemeClr>
                </a:solidFill>
                <a:latin typeface="Times New Roman" panose="02020603050405020304" pitchFamily="18" charset="0"/>
                <a:cs typeface="Times New Roman" panose="02020603050405020304" pitchFamily="18" charset="0"/>
              </a:rPr>
              <a:t> </a:t>
            </a:r>
            <a:r>
              <a:rPr lang="en-US" sz="2000" b="1" dirty="0">
                <a:solidFill>
                  <a:schemeClr val="bg2">
                    <a:lumMod val="50000"/>
                  </a:schemeClr>
                </a:solidFill>
                <a:latin typeface="Times New Roman" panose="02020603050405020304" pitchFamily="18" charset="0"/>
                <a:cs typeface="Times New Roman" panose="02020603050405020304" pitchFamily="18" charset="0"/>
              </a:rPr>
              <a:t>system behavior ,</a:t>
            </a:r>
            <a:r>
              <a:rPr lang="en-US" sz="2000" dirty="0">
                <a:solidFill>
                  <a:schemeClr val="bg2">
                    <a:lumMod val="50000"/>
                  </a:schemeClr>
                </a:solidFill>
                <a:latin typeface="Times New Roman" panose="02020603050405020304" pitchFamily="18" charset="0"/>
                <a:cs typeface="Times New Roman" panose="02020603050405020304" pitchFamily="18" charset="0"/>
              </a:rPr>
              <a:t>Analyze </a:t>
            </a:r>
            <a:r>
              <a:rPr lang="en-US" sz="2000" b="1" dirty="0">
                <a:solidFill>
                  <a:schemeClr val="bg2">
                    <a:lumMod val="50000"/>
                  </a:schemeClr>
                </a:solidFill>
                <a:latin typeface="Times New Roman" panose="02020603050405020304" pitchFamily="18" charset="0"/>
                <a:cs typeface="Times New Roman" panose="02020603050405020304" pitchFamily="18" charset="0"/>
              </a:rPr>
              <a:t>stability and response</a:t>
            </a:r>
            <a:br>
              <a:rPr lang="en-US" sz="2000" dirty="0">
                <a:solidFill>
                  <a:schemeClr val="bg2">
                    <a:lumMod val="50000"/>
                  </a:schemeClr>
                </a:solidFill>
                <a:latin typeface="Times New Roman" panose="02020603050405020304" pitchFamily="18" charset="0"/>
                <a:cs typeface="Times New Roman" panose="02020603050405020304" pitchFamily="18" charset="0"/>
              </a:rPr>
            </a:br>
            <a:br>
              <a:rPr lang="en-US" sz="2000" b="1" dirty="0">
                <a:solidFill>
                  <a:schemeClr val="bg2">
                    <a:lumMod val="50000"/>
                  </a:schemeClr>
                </a:solidFill>
                <a:latin typeface="Times New Roman" panose="02020603050405020304" pitchFamily="18" charset="0"/>
                <a:cs typeface="Times New Roman" panose="02020603050405020304" pitchFamily="18" charset="0"/>
              </a:rPr>
            </a:br>
            <a:r>
              <a:rPr lang="en-US" sz="2000" b="1" u="sng" dirty="0">
                <a:solidFill>
                  <a:schemeClr val="bg2">
                    <a:lumMod val="50000"/>
                  </a:schemeClr>
                </a:solidFill>
                <a:latin typeface="Times New Roman" panose="02020603050405020304" pitchFamily="18" charset="0"/>
                <a:cs typeface="Times New Roman" panose="02020603050405020304" pitchFamily="18" charset="0"/>
              </a:rPr>
              <a:t>Real-Life Applications of Laplace Transform</a:t>
            </a:r>
            <a:br>
              <a:rPr lang="en-US" sz="2000" b="1" dirty="0">
                <a:solidFill>
                  <a:schemeClr val="bg2">
                    <a:lumMod val="50000"/>
                  </a:schemeClr>
                </a:solidFill>
                <a:latin typeface="Times New Roman" panose="02020603050405020304" pitchFamily="18" charset="0"/>
                <a:cs typeface="Times New Roman" panose="02020603050405020304" pitchFamily="18" charset="0"/>
              </a:rPr>
            </a:br>
            <a:r>
              <a:rPr lang="en-US" sz="2000" dirty="0">
                <a:solidFill>
                  <a:schemeClr val="bg2">
                    <a:lumMod val="50000"/>
                  </a:schemeClr>
                </a:solidFill>
                <a:latin typeface="Times New Roman" panose="02020603050405020304" pitchFamily="18" charset="0"/>
                <a:cs typeface="Times New Roman" panose="02020603050405020304" pitchFamily="18" charset="0"/>
              </a:rPr>
              <a:t>Laplace Transform is widely used in:</a:t>
            </a:r>
            <a:br>
              <a:rPr lang="en-US" sz="2000" dirty="0">
                <a:solidFill>
                  <a:schemeClr val="bg2">
                    <a:lumMod val="50000"/>
                  </a:schemeClr>
                </a:solidFill>
                <a:latin typeface="Times New Roman" panose="02020603050405020304" pitchFamily="18" charset="0"/>
                <a:cs typeface="Times New Roman" panose="02020603050405020304" pitchFamily="18" charset="0"/>
              </a:rPr>
            </a:br>
            <a:r>
              <a:rPr lang="en-US" sz="2000" b="1" dirty="0">
                <a:solidFill>
                  <a:schemeClr val="bg2">
                    <a:lumMod val="50000"/>
                  </a:schemeClr>
                </a:solidFill>
                <a:latin typeface="Times New Roman" panose="02020603050405020304" pitchFamily="18" charset="0"/>
                <a:cs typeface="Times New Roman" panose="02020603050405020304" pitchFamily="18" charset="0"/>
              </a:rPr>
              <a:t>Electrical circuits</a:t>
            </a:r>
            <a:r>
              <a:rPr lang="en-US" sz="2000" dirty="0">
                <a:solidFill>
                  <a:schemeClr val="bg2">
                    <a:lumMod val="50000"/>
                  </a:schemeClr>
                </a:solidFill>
                <a:latin typeface="Times New Roman" panose="02020603050405020304" pitchFamily="18" charset="0"/>
                <a:cs typeface="Times New Roman" panose="02020603050405020304" pitchFamily="18" charset="0"/>
              </a:rPr>
              <a:t> (current and voltage analysis)</a:t>
            </a:r>
            <a:r>
              <a:rPr lang="en-US" sz="2000" b="1" dirty="0">
                <a:solidFill>
                  <a:schemeClr val="bg2">
                    <a:lumMod val="50000"/>
                  </a:schemeClr>
                </a:solidFill>
                <a:latin typeface="Times New Roman" panose="02020603050405020304" pitchFamily="18" charset="0"/>
                <a:cs typeface="Times New Roman" panose="02020603050405020304" pitchFamily="18" charset="0"/>
              </a:rPr>
              <a:t>,Control systems</a:t>
            </a:r>
            <a:r>
              <a:rPr lang="en-US" sz="2000" dirty="0">
                <a:solidFill>
                  <a:schemeClr val="bg2">
                    <a:lumMod val="50000"/>
                  </a:schemeClr>
                </a:solidFill>
                <a:latin typeface="Times New Roman" panose="02020603050405020304" pitchFamily="18" charset="0"/>
                <a:cs typeface="Times New Roman" panose="02020603050405020304" pitchFamily="18" charset="0"/>
              </a:rPr>
              <a:t> (stability and feedback)</a:t>
            </a:r>
            <a:br>
              <a:rPr lang="en-US" sz="2000" dirty="0">
                <a:solidFill>
                  <a:schemeClr val="bg2">
                    <a:lumMod val="50000"/>
                  </a:schemeClr>
                </a:solidFill>
                <a:latin typeface="Times New Roman" panose="02020603050405020304" pitchFamily="18" charset="0"/>
                <a:cs typeface="Times New Roman" panose="02020603050405020304" pitchFamily="18" charset="0"/>
              </a:rPr>
            </a:br>
            <a:r>
              <a:rPr lang="en-US" sz="2000" b="1" dirty="0">
                <a:solidFill>
                  <a:schemeClr val="bg2">
                    <a:lumMod val="50000"/>
                  </a:schemeClr>
                </a:solidFill>
                <a:latin typeface="Times New Roman" panose="02020603050405020304" pitchFamily="18" charset="0"/>
                <a:cs typeface="Times New Roman" panose="02020603050405020304" pitchFamily="18" charset="0"/>
              </a:rPr>
              <a:t>Mechanical systems</a:t>
            </a:r>
            <a:r>
              <a:rPr lang="en-US" sz="2000" dirty="0">
                <a:solidFill>
                  <a:schemeClr val="bg2">
                    <a:lumMod val="50000"/>
                  </a:schemeClr>
                </a:solidFill>
                <a:latin typeface="Times New Roman" panose="02020603050405020304" pitchFamily="18" charset="0"/>
                <a:cs typeface="Times New Roman" panose="02020603050405020304" pitchFamily="18" charset="0"/>
              </a:rPr>
              <a:t> (vibrations and damping)</a:t>
            </a:r>
            <a:r>
              <a:rPr lang="en-US" sz="2000" b="1" dirty="0">
                <a:solidFill>
                  <a:schemeClr val="bg2">
                    <a:lumMod val="50000"/>
                  </a:schemeClr>
                </a:solidFill>
                <a:latin typeface="Times New Roman" panose="02020603050405020304" pitchFamily="18" charset="0"/>
                <a:cs typeface="Times New Roman" panose="02020603050405020304" pitchFamily="18" charset="0"/>
              </a:rPr>
              <a:t>,Signal processing</a:t>
            </a:r>
            <a:r>
              <a:rPr lang="en-US" sz="2000" dirty="0">
                <a:solidFill>
                  <a:schemeClr val="bg2">
                    <a:lumMod val="50000"/>
                  </a:schemeClr>
                </a:solidFill>
                <a:latin typeface="Times New Roman" panose="02020603050405020304" pitchFamily="18" charset="0"/>
                <a:cs typeface="Times New Roman" panose="02020603050405020304" pitchFamily="18" charset="0"/>
              </a:rPr>
              <a:t> (audio and communication systems)</a:t>
            </a:r>
            <a:r>
              <a:rPr lang="en-US" sz="2000" b="1" dirty="0">
                <a:solidFill>
                  <a:schemeClr val="bg2">
                    <a:lumMod val="50000"/>
                  </a:schemeClr>
                </a:solidFill>
                <a:latin typeface="Times New Roman" panose="02020603050405020304" pitchFamily="18" charset="0"/>
                <a:cs typeface="Times New Roman" panose="02020603050405020304" pitchFamily="18" charset="0"/>
              </a:rPr>
              <a:t>,Biomedical systems</a:t>
            </a:r>
            <a:r>
              <a:rPr lang="en-US" sz="2000" dirty="0">
                <a:solidFill>
                  <a:schemeClr val="bg2">
                    <a:lumMod val="50000"/>
                  </a:schemeClr>
                </a:solidFill>
                <a:latin typeface="Times New Roman" panose="02020603050405020304" pitchFamily="18" charset="0"/>
                <a:cs typeface="Times New Roman" panose="02020603050405020304" pitchFamily="18" charset="0"/>
              </a:rPr>
              <a:t> (ECG and medical signals)</a:t>
            </a:r>
            <a:r>
              <a:rPr lang="en-US" sz="2000" b="1" dirty="0">
                <a:solidFill>
                  <a:schemeClr val="bg2">
                    <a:lumMod val="50000"/>
                  </a:schemeClr>
                </a:solidFill>
                <a:latin typeface="Times New Roman" panose="02020603050405020304" pitchFamily="18" charset="0"/>
                <a:cs typeface="Times New Roman" panose="02020603050405020304" pitchFamily="18" charset="0"/>
              </a:rPr>
              <a:t>,Aerospace engineering</a:t>
            </a:r>
            <a:r>
              <a:rPr lang="en-US" sz="2000" dirty="0">
                <a:solidFill>
                  <a:schemeClr val="bg2">
                    <a:lumMod val="50000"/>
                  </a:schemeClr>
                </a:solidFill>
                <a:latin typeface="Times New Roman" panose="02020603050405020304" pitchFamily="18" charset="0"/>
                <a:cs typeface="Times New Roman" panose="02020603050405020304" pitchFamily="18" charset="0"/>
              </a:rPr>
              <a:t> (rocket motion and control)</a:t>
            </a:r>
            <a:br>
              <a:rPr lang="en-US" sz="4400" dirty="0">
                <a:solidFill>
                  <a:schemeClr val="bg1"/>
                </a:solidFill>
                <a:highlight>
                  <a:srgbClr val="FFFF00"/>
                </a:highlight>
                <a:latin typeface="Times New Roman" panose="02020603050405020304" pitchFamily="18" charset="0"/>
                <a:cs typeface="Times New Roman" panose="02020603050405020304" pitchFamily="18" charset="0"/>
              </a:rPr>
            </a:br>
            <a:endParaRPr lang="en-US" sz="7300" dirty="0">
              <a:solidFill>
                <a:srgbClr val="002060"/>
              </a:solidFill>
              <a:latin typeface="Algerian" panose="04020705040A02060702" pitchFamily="82" charset="0"/>
            </a:endParaRPr>
          </a:p>
        </p:txBody>
      </p:sp>
      <p:sp>
        <p:nvSpPr>
          <p:cNvPr id="3" name="Subtitle 2">
            <a:extLst>
              <a:ext uri="{FF2B5EF4-FFF2-40B4-BE49-F238E27FC236}">
                <a16:creationId xmlns:a16="http://schemas.microsoft.com/office/drawing/2014/main" id="{CC0E1A50-A790-089E-A55F-76F1052A9581}"/>
              </a:ext>
            </a:extLst>
          </p:cNvPr>
          <p:cNvSpPr>
            <a:spLocks noGrp="1"/>
          </p:cNvSpPr>
          <p:nvPr>
            <p:ph type="subTitle" idx="1"/>
          </p:nvPr>
        </p:nvSpPr>
        <p:spPr>
          <a:xfrm flipV="1">
            <a:off x="1154955" y="6494104"/>
            <a:ext cx="9864498" cy="45719"/>
          </a:xfrm>
        </p:spPr>
        <p:txBody>
          <a:bodyPr>
            <a:normAutofit fontScale="25000" lnSpcReduction="20000"/>
          </a:bodyPr>
          <a:lstStyle/>
          <a:p>
            <a:r>
              <a:rPr lang="en-US" sz="2800" dirty="0">
                <a:solidFill>
                  <a:srgbClr val="FFFFFF"/>
                </a:solidFill>
                <a:latin typeface="Elephant" panose="02020904090505020303" pitchFamily="18" charset="0"/>
              </a:rPr>
              <a:t>-</a:t>
            </a:r>
          </a:p>
        </p:txBody>
      </p:sp>
      <p:pic>
        <p:nvPicPr>
          <p:cNvPr id="4" name="Picture 3">
            <a:extLst>
              <a:ext uri="{FF2B5EF4-FFF2-40B4-BE49-F238E27FC236}">
                <a16:creationId xmlns:a16="http://schemas.microsoft.com/office/drawing/2014/main" id="{5E25382B-D64B-EEFE-D0D0-AE7739333E30}"/>
              </a:ext>
            </a:extLst>
          </p:cNvPr>
          <p:cNvPicPr>
            <a:picLocks noChangeAspect="1"/>
          </p:cNvPicPr>
          <p:nvPr/>
        </p:nvPicPr>
        <p:blipFill>
          <a:blip r:embed="rId3"/>
          <a:stretch>
            <a:fillRect/>
          </a:stretch>
        </p:blipFill>
        <p:spPr>
          <a:xfrm>
            <a:off x="9628457" y="318177"/>
            <a:ext cx="2367599" cy="7121432"/>
          </a:xfrm>
          <a:prstGeom prst="rect">
            <a:avLst/>
          </a:prstGeom>
        </p:spPr>
      </p:pic>
    </p:spTree>
    <p:extLst>
      <p:ext uri="{BB962C8B-B14F-4D97-AF65-F5344CB8AC3E}">
        <p14:creationId xmlns:p14="http://schemas.microsoft.com/office/powerpoint/2010/main" val="1117083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710D0B8-DD34-F9E3-8CF2-4F8FFFC8666B}"/>
            </a:ext>
          </a:extLst>
        </p:cNvPr>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C8A0AE93-90A9-5515-8F28-5BA35560ABB4}"/>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8F1A6397-C4DE-7BD8-9383-94AB73AF299B}"/>
              </a:ext>
            </a:extLst>
          </p:cNvPr>
          <p:cNvSpPr>
            <a:spLocks noGrp="1"/>
          </p:cNvSpPr>
          <p:nvPr>
            <p:ph type="ctrTitle"/>
          </p:nvPr>
        </p:nvSpPr>
        <p:spPr>
          <a:xfrm>
            <a:off x="195943" y="318177"/>
            <a:ext cx="9202057" cy="6084489"/>
          </a:xfrm>
          <a:solidFill>
            <a:schemeClr val="tx1">
              <a:lumMod val="95000"/>
              <a:alpha val="60000"/>
            </a:schemeClr>
          </a:solidFill>
          <a:ln w="38100" cap="sq">
            <a:solidFill>
              <a:schemeClr val="accent1">
                <a:lumMod val="40000"/>
                <a:lumOff val="60000"/>
              </a:schemeClr>
            </a:solidFill>
            <a:miter lim="800000"/>
          </a:ln>
        </p:spPr>
        <p:txBody>
          <a:bodyPr anchor="ctr">
            <a:normAutofit fontScale="90000"/>
          </a:bodyPr>
          <a:lstStyle/>
          <a:p>
            <a:pPr lvl="0" defTabSz="914400" eaLnBrk="0" fontAlgn="base" hangingPunct="0">
              <a:spcAft>
                <a:spcPct val="0"/>
              </a:spcAft>
              <a:buFontTx/>
              <a:buChar char="•"/>
              <a:defRPr/>
            </a:pPr>
            <a:r>
              <a:rPr lang="en-US" sz="4400" dirty="0">
                <a:solidFill>
                  <a:schemeClr val="accent1"/>
                </a:solidFill>
                <a:latin typeface="Bernard MT Condensed" panose="02050806060905020404" pitchFamily="18" charset="0"/>
              </a:rPr>
              <a:t> </a:t>
            </a:r>
            <a:br>
              <a:rPr lang="en-US" sz="4400" dirty="0">
                <a:solidFill>
                  <a:schemeClr val="accent1"/>
                </a:solidFill>
                <a:latin typeface="Bernard MT Condensed" panose="02050806060905020404" pitchFamily="18" charset="0"/>
              </a:rPr>
            </a:br>
            <a:br>
              <a:rPr lang="en-US" sz="4400" dirty="0">
                <a:solidFill>
                  <a:schemeClr val="accent1"/>
                </a:solidFill>
                <a:latin typeface="Bernard MT Condensed" panose="02050806060905020404" pitchFamily="18" charset="0"/>
              </a:rPr>
            </a:br>
            <a:br>
              <a:rPr lang="en-US" sz="4400" dirty="0">
                <a:solidFill>
                  <a:schemeClr val="accent1"/>
                </a:solidFill>
                <a:latin typeface="Bernard MT Condensed" panose="02050806060905020404" pitchFamily="18" charset="0"/>
              </a:rPr>
            </a:br>
            <a:br>
              <a:rPr lang="en-US" sz="4400" dirty="0">
                <a:solidFill>
                  <a:schemeClr val="accent1"/>
                </a:solidFill>
                <a:latin typeface="Bernard MT Condensed" panose="02050806060905020404" pitchFamily="18" charset="0"/>
              </a:rPr>
            </a:br>
            <a:br>
              <a:rPr lang="en-US" sz="4400" dirty="0">
                <a:solidFill>
                  <a:schemeClr val="accent1"/>
                </a:solidFill>
                <a:latin typeface="Bernard MT Condensed" panose="02050806060905020404" pitchFamily="18" charset="0"/>
              </a:rPr>
            </a:br>
            <a:br>
              <a:rPr lang="en-US" sz="4400" dirty="0">
                <a:solidFill>
                  <a:schemeClr val="accent1"/>
                </a:solidFill>
                <a:latin typeface="Bernard MT Condensed" panose="02050806060905020404" pitchFamily="18" charset="0"/>
              </a:rPr>
            </a:br>
            <a:br>
              <a:rPr lang="en-US" sz="4400" dirty="0">
                <a:solidFill>
                  <a:schemeClr val="accent1"/>
                </a:solidFill>
                <a:latin typeface="Bernard MT Condensed" panose="02050806060905020404" pitchFamily="18" charset="0"/>
              </a:rPr>
            </a:br>
            <a:br>
              <a:rPr lang="en-US" sz="4400" dirty="0">
                <a:solidFill>
                  <a:schemeClr val="accent1"/>
                </a:solidFill>
                <a:latin typeface="Bernard MT Condensed" panose="02050806060905020404" pitchFamily="18" charset="0"/>
              </a:rPr>
            </a:br>
            <a:r>
              <a:rPr lang="en-US" sz="4400" b="1" dirty="0">
                <a:solidFill>
                  <a:srgbClr val="002060"/>
                </a:solidFill>
                <a:latin typeface="Times New Roman" panose="02020603050405020304" pitchFamily="18" charset="0"/>
                <a:cs typeface="Times New Roman" panose="02020603050405020304" pitchFamily="18" charset="0"/>
              </a:rPr>
              <a:t>Impact of Laplace Transform in Rocket Science:</a:t>
            </a:r>
            <a:br>
              <a:rPr lang="en-US" sz="4400" b="1" dirty="0">
                <a:solidFill>
                  <a:srgbClr val="002060"/>
                </a:solidFill>
                <a:latin typeface="Times New Roman" panose="02020603050405020304" pitchFamily="18" charset="0"/>
                <a:cs typeface="Times New Roman" panose="02020603050405020304" pitchFamily="18" charset="0"/>
              </a:rPr>
            </a:br>
            <a:r>
              <a:rPr lang="en-US" altLang="en-US" sz="4400" b="1" dirty="0">
                <a:solidFill>
                  <a:srgbClr val="002060"/>
                </a:solidFill>
                <a:latin typeface="Arial" panose="020B0604020202020204" pitchFamily="34" charset="0"/>
              </a:rPr>
              <a:t>- </a:t>
            </a:r>
            <a: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Rocket motion is described by </a:t>
            </a:r>
            <a:r>
              <a:rPr kumimoji="0" lang="en-US" altLang="en-US" sz="2700" b="1"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time-dependent differential equations</a:t>
            </a:r>
            <a: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 where quantities such as </a:t>
            </a:r>
            <a:r>
              <a:rPr kumimoji="0" lang="en-US" altLang="en-US" sz="2700" b="1"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thrust, velocity, acceleration, and mass change with time</a:t>
            </a:r>
            <a: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a:t>
            </a:r>
            <a:b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br>
            <a:r>
              <a:rPr kumimoji="0" lang="en-US" altLang="en-US" sz="2700" b="1"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a:t>
            </a:r>
            <a: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 Solving these equations directly in the </a:t>
            </a:r>
            <a:r>
              <a:rPr kumimoji="0" lang="en-US" altLang="en-US" sz="2700" b="1"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time domain</a:t>
            </a:r>
            <a: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 is difficult due to changing parameters and initial conditions.</a:t>
            </a:r>
            <a:b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br>
            <a:r>
              <a:rPr lang="en-US" altLang="en-US" sz="2700" b="1" dirty="0">
                <a:solidFill>
                  <a:schemeClr val="bg1"/>
                </a:solidFill>
                <a:latin typeface="Arial" panose="020B0604020202020204" pitchFamily="34" charset="0"/>
              </a:rPr>
              <a:t>- </a:t>
            </a:r>
            <a:r>
              <a:rPr kumimoji="0" lang="en-US" altLang="en-US" sz="2700" b="1"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Laplace Transform converts time-domain differential equations into s-domain algebraic equations</a:t>
            </a:r>
            <a: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 making analysis simpler.</a:t>
            </a:r>
            <a:b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br>
            <a:r>
              <a:rPr lang="en-US" altLang="en-US" sz="2700" b="1" dirty="0">
                <a:solidFill>
                  <a:schemeClr val="bg1"/>
                </a:solidFill>
                <a:latin typeface="Arial" panose="020B0604020202020204" pitchFamily="34" charset="0"/>
              </a:rPr>
              <a:t>- </a:t>
            </a:r>
            <a: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This helps engineers accurately study </a:t>
            </a:r>
            <a:r>
              <a:rPr kumimoji="0" lang="en-US" altLang="en-US" sz="2700" b="1"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rocket motion, stability, and system response</a:t>
            </a:r>
            <a: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 which are essential for </a:t>
            </a:r>
            <a:r>
              <a:rPr kumimoji="0" lang="en-US" altLang="en-US" sz="2700" b="1"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safe and efficient space missions</a:t>
            </a:r>
            <a:r>
              <a:rPr kumimoji="0" lang="en-US" altLang="en-US" sz="2700" b="0" i="0" u="none" strike="noStrike" kern="1200" cap="none" spc="0" normalizeH="0" baseline="0" noProof="0" dirty="0">
                <a:ln>
                  <a:noFill/>
                </a:ln>
                <a:solidFill>
                  <a:schemeClr val="bg1"/>
                </a:solidFill>
                <a:effectLst/>
                <a:uLnTx/>
                <a:uFillTx/>
                <a:latin typeface="Arial" panose="020B0604020202020204" pitchFamily="34" charset="0"/>
                <a:ea typeface="+mn-ea"/>
                <a:cs typeface="+mn-cs"/>
              </a:rPr>
              <a:t>.</a:t>
            </a:r>
            <a:b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latin typeface="Times New Roman" panose="02020603050405020304" pitchFamily="18" charset="0"/>
                <a:cs typeface="Times New Roman" panose="02020603050405020304" pitchFamily="18" charset="0"/>
              </a:rPr>
            </a:br>
            <a:br>
              <a:rPr lang="en-US" sz="4400" dirty="0">
                <a:solidFill>
                  <a:schemeClr val="bg1"/>
                </a:solidFill>
                <a:highlight>
                  <a:srgbClr val="FFFF00"/>
                </a:highlight>
                <a:latin typeface="Times New Roman" panose="02020603050405020304" pitchFamily="18" charset="0"/>
                <a:cs typeface="Times New Roman" panose="02020603050405020304" pitchFamily="18" charset="0"/>
              </a:rPr>
            </a:br>
            <a:endParaRPr lang="en-US" sz="7300" dirty="0">
              <a:solidFill>
                <a:srgbClr val="002060"/>
              </a:solidFill>
              <a:latin typeface="Algerian" panose="04020705040A02060702" pitchFamily="82" charset="0"/>
            </a:endParaRPr>
          </a:p>
        </p:txBody>
      </p:sp>
      <p:sp>
        <p:nvSpPr>
          <p:cNvPr id="3" name="Subtitle 2">
            <a:extLst>
              <a:ext uri="{FF2B5EF4-FFF2-40B4-BE49-F238E27FC236}">
                <a16:creationId xmlns:a16="http://schemas.microsoft.com/office/drawing/2014/main" id="{7CAA633A-CAF1-3BC1-612F-F315D6003F8C}"/>
              </a:ext>
            </a:extLst>
          </p:cNvPr>
          <p:cNvSpPr>
            <a:spLocks noGrp="1"/>
          </p:cNvSpPr>
          <p:nvPr>
            <p:ph type="subTitle" idx="1"/>
          </p:nvPr>
        </p:nvSpPr>
        <p:spPr>
          <a:xfrm flipV="1">
            <a:off x="1154955" y="6494104"/>
            <a:ext cx="9864498" cy="45719"/>
          </a:xfrm>
        </p:spPr>
        <p:txBody>
          <a:bodyPr>
            <a:normAutofit fontScale="25000" lnSpcReduction="20000"/>
          </a:bodyPr>
          <a:lstStyle/>
          <a:p>
            <a:r>
              <a:rPr lang="en-US" sz="2800" dirty="0">
                <a:solidFill>
                  <a:srgbClr val="FFFFFF"/>
                </a:solidFill>
                <a:latin typeface="Elephant" panose="02020904090505020303" pitchFamily="18" charset="0"/>
              </a:rPr>
              <a:t>-</a:t>
            </a:r>
          </a:p>
        </p:txBody>
      </p:sp>
      <p:pic>
        <p:nvPicPr>
          <p:cNvPr id="4" name="Picture 3">
            <a:extLst>
              <a:ext uri="{FF2B5EF4-FFF2-40B4-BE49-F238E27FC236}">
                <a16:creationId xmlns:a16="http://schemas.microsoft.com/office/drawing/2014/main" id="{CD798FBD-8245-9EF2-F422-E3D7EB629EA5}"/>
              </a:ext>
            </a:extLst>
          </p:cNvPr>
          <p:cNvPicPr>
            <a:picLocks noChangeAspect="1"/>
          </p:cNvPicPr>
          <p:nvPr/>
        </p:nvPicPr>
        <p:blipFill>
          <a:blip r:embed="rId3"/>
          <a:stretch>
            <a:fillRect/>
          </a:stretch>
        </p:blipFill>
        <p:spPr>
          <a:xfrm>
            <a:off x="9628457" y="318177"/>
            <a:ext cx="2367599" cy="7121432"/>
          </a:xfrm>
          <a:prstGeom prst="rect">
            <a:avLst/>
          </a:prstGeom>
        </p:spPr>
      </p:pic>
    </p:spTree>
    <p:extLst>
      <p:ext uri="{BB962C8B-B14F-4D97-AF65-F5344CB8AC3E}">
        <p14:creationId xmlns:p14="http://schemas.microsoft.com/office/powerpoint/2010/main" val="1410964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E7EADC7-5595-CE7A-B8C6-93EB2A2863A5}"/>
            </a:ext>
          </a:extLst>
        </p:cNvPr>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7A256AC7-8019-7AFC-4FBC-231BA742965E}"/>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070060C-537F-27C1-1416-4119ABB20C7D}"/>
              </a:ext>
            </a:extLst>
          </p:cNvPr>
          <p:cNvSpPr>
            <a:spLocks noGrp="1"/>
          </p:cNvSpPr>
          <p:nvPr>
            <p:ph type="ctrTitle"/>
          </p:nvPr>
        </p:nvSpPr>
        <p:spPr>
          <a:xfrm>
            <a:off x="195943" y="318178"/>
            <a:ext cx="8358777" cy="6175926"/>
          </a:xfrm>
          <a:solidFill>
            <a:schemeClr val="tx1">
              <a:lumMod val="95000"/>
              <a:alpha val="60000"/>
            </a:schemeClr>
          </a:solidFill>
          <a:ln w="38100" cap="sq">
            <a:solidFill>
              <a:schemeClr val="accent1">
                <a:lumMod val="40000"/>
                <a:lumOff val="60000"/>
              </a:schemeClr>
            </a:solidFill>
            <a:miter lim="800000"/>
          </a:ln>
        </p:spPr>
        <p:txBody>
          <a:bodyPr anchor="ctr">
            <a:normAutofit fontScale="90000"/>
          </a:bodyPr>
          <a:lstStyle/>
          <a:p>
            <a:r>
              <a:rPr lang="en-US" sz="4000" b="1" dirty="0">
                <a:solidFill>
                  <a:srgbClr val="002060"/>
                </a:solidFill>
                <a:latin typeface="Times New Roman" panose="02020603050405020304" pitchFamily="18" charset="0"/>
                <a:cs typeface="Times New Roman" panose="02020603050405020304" pitchFamily="18" charset="0"/>
              </a:rPr>
              <a:t>Specific Application – (I)</a:t>
            </a:r>
            <a:br>
              <a:rPr lang="en-US" sz="4000" b="1" dirty="0">
                <a:solidFill>
                  <a:srgbClr val="002060"/>
                </a:solidFill>
                <a:latin typeface="Times New Roman" panose="02020603050405020304" pitchFamily="18" charset="0"/>
                <a:cs typeface="Times New Roman" panose="02020603050405020304" pitchFamily="18" charset="0"/>
              </a:rPr>
            </a:br>
            <a:r>
              <a:rPr lang="en-US" sz="4000" b="1" dirty="0">
                <a:solidFill>
                  <a:srgbClr val="002060"/>
                </a:solidFill>
                <a:latin typeface="Times New Roman" panose="02020603050405020304" pitchFamily="18" charset="0"/>
                <a:cs typeface="Times New Roman" panose="02020603050405020304" pitchFamily="18" charset="0"/>
              </a:rPr>
              <a:t>Rocket Motion Analysis</a:t>
            </a:r>
            <a:br>
              <a:rPr lang="en-US" sz="2000" b="1" dirty="0"/>
            </a:br>
            <a:r>
              <a:rPr lang="en-US" sz="2200" dirty="0">
                <a:solidFill>
                  <a:schemeClr val="bg1"/>
                </a:solidFill>
              </a:rPr>
              <a:t>During launch, a rocket’s </a:t>
            </a:r>
            <a:r>
              <a:rPr lang="en-US" sz="2200" b="1" dirty="0">
                <a:solidFill>
                  <a:schemeClr val="bg1"/>
                </a:solidFill>
              </a:rPr>
              <a:t>velocity and position change with time</a:t>
            </a:r>
            <a:r>
              <a:rPr lang="en-US" sz="2200" dirty="0">
                <a:solidFill>
                  <a:schemeClr val="bg1"/>
                </a:solidFill>
              </a:rPr>
              <a:t> due to thrust, gravity, and air resistance.</a:t>
            </a:r>
            <a:br>
              <a:rPr lang="en-US" sz="2200" dirty="0">
                <a:solidFill>
                  <a:schemeClr val="bg1"/>
                </a:solidFill>
              </a:rPr>
            </a:br>
            <a:r>
              <a:rPr lang="en-US" sz="2200" dirty="0">
                <a:solidFill>
                  <a:schemeClr val="bg1"/>
                </a:solidFill>
              </a:rPr>
              <a:t>These changes are represented using </a:t>
            </a:r>
            <a:r>
              <a:rPr lang="en-US" sz="2200" b="1" dirty="0">
                <a:solidFill>
                  <a:schemeClr val="bg1"/>
                </a:solidFill>
              </a:rPr>
              <a:t>time-dependent differential equations</a:t>
            </a:r>
            <a:r>
              <a:rPr lang="en-US" sz="2200" dirty="0">
                <a:solidFill>
                  <a:schemeClr val="bg1"/>
                </a:solidFill>
              </a:rPr>
              <a:t>.</a:t>
            </a:r>
            <a:br>
              <a:rPr lang="en-US" sz="2200" dirty="0">
                <a:solidFill>
                  <a:schemeClr val="bg1"/>
                </a:solidFill>
              </a:rPr>
            </a:br>
            <a:r>
              <a:rPr lang="en-US" sz="2200" dirty="0">
                <a:solidFill>
                  <a:schemeClr val="bg1"/>
                </a:solidFill>
              </a:rPr>
              <a:t>Solving these equations directly is complex.</a:t>
            </a:r>
            <a:br>
              <a:rPr lang="en-US" sz="2200" dirty="0">
                <a:solidFill>
                  <a:schemeClr val="bg1"/>
                </a:solidFill>
              </a:rPr>
            </a:br>
            <a:r>
              <a:rPr lang="en-US" sz="2200" b="1" dirty="0">
                <a:solidFill>
                  <a:schemeClr val="bg1"/>
                </a:solidFill>
              </a:rPr>
              <a:t>Laplace Transform is used to convert the motion equations into s-domain</a:t>
            </a:r>
            <a:r>
              <a:rPr lang="en-US" sz="2200" dirty="0">
                <a:solidFill>
                  <a:schemeClr val="bg1"/>
                </a:solidFill>
              </a:rPr>
              <a:t>, making it easier to analyze rocket velocity and displacement.</a:t>
            </a:r>
            <a:br>
              <a:rPr lang="en-US" sz="2200" dirty="0">
                <a:solidFill>
                  <a:schemeClr val="bg1"/>
                </a:solidFill>
              </a:rPr>
            </a:br>
            <a:r>
              <a:rPr lang="en-US" sz="2200" b="1" u="sng" dirty="0">
                <a:solidFill>
                  <a:schemeClr val="bg1"/>
                </a:solidFill>
              </a:rPr>
              <a:t>Example (Conceptual Problem)</a:t>
            </a:r>
            <a:br>
              <a:rPr lang="en-US" sz="2200" b="1" dirty="0">
                <a:solidFill>
                  <a:schemeClr val="bg1"/>
                </a:solidFill>
              </a:rPr>
            </a:br>
            <a:r>
              <a:rPr lang="en-US" sz="2200" dirty="0">
                <a:solidFill>
                  <a:schemeClr val="bg1"/>
                </a:solidFill>
              </a:rPr>
              <a:t>Consider a rocket starting from rest with a known thrust force.</a:t>
            </a:r>
            <a:br>
              <a:rPr lang="en-US" sz="2200" dirty="0">
                <a:solidFill>
                  <a:schemeClr val="bg1"/>
                </a:solidFill>
              </a:rPr>
            </a:br>
            <a:r>
              <a:rPr lang="en-US" sz="2200" dirty="0">
                <a:solidFill>
                  <a:schemeClr val="bg1"/>
                </a:solidFill>
              </a:rPr>
              <a:t>Using Laplace Transform, engineers can determine:</a:t>
            </a:r>
            <a:br>
              <a:rPr lang="en-US" sz="2200" dirty="0">
                <a:solidFill>
                  <a:schemeClr val="bg1"/>
                </a:solidFill>
              </a:rPr>
            </a:br>
            <a:r>
              <a:rPr lang="en-US" sz="2200" b="1" dirty="0">
                <a:solidFill>
                  <a:schemeClr val="bg1"/>
                </a:solidFill>
              </a:rPr>
              <a:t>Velocity of the rocket as a function of time</a:t>
            </a:r>
            <a:br>
              <a:rPr lang="en-US" sz="2200" dirty="0">
                <a:solidFill>
                  <a:schemeClr val="bg1"/>
                </a:solidFill>
              </a:rPr>
            </a:br>
            <a:r>
              <a:rPr lang="en-US" sz="2200" b="1" dirty="0">
                <a:solidFill>
                  <a:schemeClr val="bg1"/>
                </a:solidFill>
              </a:rPr>
              <a:t>Height reached during ascent</a:t>
            </a:r>
            <a:br>
              <a:rPr lang="en-US" sz="2200" dirty="0">
                <a:solidFill>
                  <a:schemeClr val="bg1"/>
                </a:solidFill>
              </a:rPr>
            </a:br>
            <a:r>
              <a:rPr lang="en-US" sz="2200" dirty="0">
                <a:solidFill>
                  <a:schemeClr val="bg1"/>
                </a:solidFill>
              </a:rPr>
              <a:t>👉 </a:t>
            </a:r>
            <a:r>
              <a:rPr lang="en-US" sz="2200" i="1" dirty="0">
                <a:solidFill>
                  <a:schemeClr val="bg1"/>
                </a:solidFill>
              </a:rPr>
              <a:t>Here, Laplace Transform helps study how the rocket moves after launch.</a:t>
            </a:r>
            <a:br>
              <a:rPr lang="en-US" sz="2000" dirty="0"/>
            </a:br>
            <a:endParaRPr lang="en-US"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1F422237-54E7-4D2E-580C-F3492BADAA81}"/>
              </a:ext>
            </a:extLst>
          </p:cNvPr>
          <p:cNvSpPr>
            <a:spLocks noGrp="1"/>
          </p:cNvSpPr>
          <p:nvPr>
            <p:ph type="subTitle" idx="1"/>
          </p:nvPr>
        </p:nvSpPr>
        <p:spPr>
          <a:xfrm flipV="1">
            <a:off x="1154955" y="6494104"/>
            <a:ext cx="9864498" cy="45719"/>
          </a:xfrm>
        </p:spPr>
        <p:txBody>
          <a:bodyPr>
            <a:normAutofit fontScale="25000" lnSpcReduction="20000"/>
          </a:bodyPr>
          <a:lstStyle/>
          <a:p>
            <a:r>
              <a:rPr lang="en-US" sz="2800" dirty="0">
                <a:solidFill>
                  <a:srgbClr val="FFFFFF"/>
                </a:solidFill>
                <a:latin typeface="Elephant" panose="02020904090505020303" pitchFamily="18" charset="0"/>
              </a:rPr>
              <a:t>-</a:t>
            </a:r>
          </a:p>
        </p:txBody>
      </p:sp>
      <p:pic>
        <p:nvPicPr>
          <p:cNvPr id="5" name="Picture 4">
            <a:extLst>
              <a:ext uri="{FF2B5EF4-FFF2-40B4-BE49-F238E27FC236}">
                <a16:creationId xmlns:a16="http://schemas.microsoft.com/office/drawing/2014/main" id="{9A7EE0AB-AB91-D8AB-09B9-732B49F0C0EB}"/>
              </a:ext>
            </a:extLst>
          </p:cNvPr>
          <p:cNvPicPr>
            <a:picLocks noChangeAspect="1"/>
          </p:cNvPicPr>
          <p:nvPr/>
        </p:nvPicPr>
        <p:blipFill>
          <a:blip r:embed="rId3"/>
          <a:stretch>
            <a:fillRect/>
          </a:stretch>
        </p:blipFill>
        <p:spPr>
          <a:xfrm>
            <a:off x="8890000" y="204288"/>
            <a:ext cx="2997199" cy="3352799"/>
          </a:xfrm>
          <a:prstGeom prst="rect">
            <a:avLst/>
          </a:prstGeom>
        </p:spPr>
      </p:pic>
      <p:pic>
        <p:nvPicPr>
          <p:cNvPr id="2050" name="Picture 2" descr="Velocity time graph">
            <a:extLst>
              <a:ext uri="{FF2B5EF4-FFF2-40B4-BE49-F238E27FC236}">
                <a16:creationId xmlns:a16="http://schemas.microsoft.com/office/drawing/2014/main" id="{62CE4FCB-088E-D401-D605-844523C24F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59267" y="3761364"/>
            <a:ext cx="3836790" cy="2755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5428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EC5EA86-918C-38BB-29C2-20099F1B177A}"/>
            </a:ext>
          </a:extLst>
        </p:cNvPr>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DE98C833-3EF0-E8E7-5358-AA1EC2CD9CB0}"/>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AAE171B2-A7D9-4E59-4CF4-3E58DFFECA04}"/>
              </a:ext>
            </a:extLst>
          </p:cNvPr>
          <p:cNvSpPr>
            <a:spLocks noGrp="1"/>
          </p:cNvSpPr>
          <p:nvPr>
            <p:ph type="ctrTitle"/>
          </p:nvPr>
        </p:nvSpPr>
        <p:spPr>
          <a:xfrm>
            <a:off x="195943" y="193040"/>
            <a:ext cx="7387965" cy="6371902"/>
          </a:xfrm>
          <a:solidFill>
            <a:schemeClr val="tx1">
              <a:lumMod val="95000"/>
              <a:alpha val="60000"/>
            </a:schemeClr>
          </a:solidFill>
          <a:ln w="38100" cap="sq">
            <a:solidFill>
              <a:schemeClr val="accent1">
                <a:lumMod val="40000"/>
                <a:lumOff val="60000"/>
              </a:schemeClr>
            </a:solidFill>
            <a:miter lim="800000"/>
          </a:ln>
        </p:spPr>
        <p:txBody>
          <a:bodyPr anchor="ctr">
            <a:normAutofit fontScale="90000"/>
          </a:bodyPr>
          <a:lstStyle/>
          <a:p>
            <a:r>
              <a:rPr lang="en-US" sz="4000" b="1" dirty="0">
                <a:solidFill>
                  <a:srgbClr val="002060"/>
                </a:solidFill>
                <a:latin typeface="Times New Roman" panose="02020603050405020304" pitchFamily="18" charset="0"/>
                <a:cs typeface="Times New Roman" panose="02020603050405020304" pitchFamily="18" charset="0"/>
              </a:rPr>
              <a:t>Specific Application – (II)</a:t>
            </a:r>
            <a:br>
              <a:rPr lang="en-US" sz="4000" b="1" dirty="0">
                <a:solidFill>
                  <a:srgbClr val="002060"/>
                </a:solidFill>
                <a:latin typeface="Times New Roman" panose="02020603050405020304" pitchFamily="18" charset="0"/>
                <a:cs typeface="Times New Roman" panose="02020603050405020304" pitchFamily="18" charset="0"/>
              </a:rPr>
            </a:br>
            <a:r>
              <a:rPr lang="en-US" sz="4000" b="1" dirty="0">
                <a:solidFill>
                  <a:srgbClr val="002060"/>
                </a:solidFill>
                <a:latin typeface="Times New Roman" panose="02020603050405020304" pitchFamily="18" charset="0"/>
                <a:cs typeface="Times New Roman" panose="02020603050405020304" pitchFamily="18" charset="0"/>
              </a:rPr>
              <a:t>Guidance and Control Systems</a:t>
            </a:r>
            <a:br>
              <a:rPr lang="en-US" sz="2000" b="1" dirty="0"/>
            </a:br>
            <a:r>
              <a:rPr lang="en-US" sz="2200" b="1" dirty="0">
                <a:solidFill>
                  <a:schemeClr val="bg1"/>
                </a:solidFill>
              </a:rPr>
              <a:t>Guidance and Control of Rockets</a:t>
            </a:r>
            <a:br>
              <a:rPr lang="en-US" sz="2200" b="1" dirty="0">
                <a:solidFill>
                  <a:schemeClr val="bg1"/>
                </a:solidFill>
              </a:rPr>
            </a:br>
            <a:r>
              <a:rPr lang="en-US" sz="2200" dirty="0" err="1">
                <a:solidFill>
                  <a:schemeClr val="bg1"/>
                </a:solidFill>
              </a:rPr>
              <a:t>Rockets</a:t>
            </a:r>
            <a:r>
              <a:rPr lang="en-US" sz="2200" dirty="0">
                <a:solidFill>
                  <a:schemeClr val="bg1"/>
                </a:solidFill>
              </a:rPr>
              <a:t> must follow a </a:t>
            </a:r>
            <a:r>
              <a:rPr lang="en-US" sz="2200" b="1" dirty="0">
                <a:solidFill>
                  <a:schemeClr val="bg1"/>
                </a:solidFill>
              </a:rPr>
              <a:t>precise path</a:t>
            </a:r>
            <a:r>
              <a:rPr lang="en-US" sz="2200" dirty="0">
                <a:solidFill>
                  <a:schemeClr val="bg1"/>
                </a:solidFill>
              </a:rPr>
              <a:t> to reach the target orbit or destination.</a:t>
            </a:r>
            <a:br>
              <a:rPr lang="en-US" sz="2200" dirty="0">
                <a:solidFill>
                  <a:schemeClr val="bg1"/>
                </a:solidFill>
              </a:rPr>
            </a:br>
            <a:r>
              <a:rPr lang="en-US" sz="2200" dirty="0">
                <a:solidFill>
                  <a:schemeClr val="bg1"/>
                </a:solidFill>
              </a:rPr>
              <a:t>Any small disturbance can cause deviation.</a:t>
            </a:r>
            <a:br>
              <a:rPr lang="en-US" sz="2200" dirty="0">
                <a:solidFill>
                  <a:schemeClr val="bg1"/>
                </a:solidFill>
              </a:rPr>
            </a:br>
            <a:r>
              <a:rPr lang="en-US" sz="2200" b="1" dirty="0">
                <a:solidFill>
                  <a:schemeClr val="bg1"/>
                </a:solidFill>
              </a:rPr>
              <a:t>Laplace Transform is used to analyze control systems</a:t>
            </a:r>
            <a:r>
              <a:rPr lang="en-US" sz="2200" dirty="0">
                <a:solidFill>
                  <a:schemeClr val="bg1"/>
                </a:solidFill>
              </a:rPr>
              <a:t> that correct these deviations.</a:t>
            </a:r>
            <a:br>
              <a:rPr lang="en-US" sz="2200" dirty="0">
                <a:solidFill>
                  <a:schemeClr val="bg1"/>
                </a:solidFill>
              </a:rPr>
            </a:br>
            <a:r>
              <a:rPr lang="en-US" sz="2200" dirty="0">
                <a:solidFill>
                  <a:schemeClr val="bg1"/>
                </a:solidFill>
              </a:rPr>
              <a:t>It helps engineers study </a:t>
            </a:r>
            <a:r>
              <a:rPr lang="en-US" sz="2200" b="1" dirty="0">
                <a:solidFill>
                  <a:schemeClr val="bg1"/>
                </a:solidFill>
              </a:rPr>
              <a:t>stability, feedback, and system response</a:t>
            </a:r>
            <a:r>
              <a:rPr lang="en-US" sz="2200" dirty="0">
                <a:solidFill>
                  <a:schemeClr val="bg1"/>
                </a:solidFill>
              </a:rPr>
              <a:t>.</a:t>
            </a:r>
            <a:br>
              <a:rPr lang="en-US" sz="2200" dirty="0">
                <a:solidFill>
                  <a:schemeClr val="bg1"/>
                </a:solidFill>
              </a:rPr>
            </a:br>
            <a:r>
              <a:rPr lang="en-US" sz="2200" b="1" dirty="0">
                <a:solidFill>
                  <a:schemeClr val="bg1"/>
                </a:solidFill>
              </a:rPr>
              <a:t>Example (Conceptual Problem)</a:t>
            </a:r>
            <a:br>
              <a:rPr lang="en-US" sz="2200" b="1" dirty="0">
                <a:solidFill>
                  <a:schemeClr val="bg1"/>
                </a:solidFill>
              </a:rPr>
            </a:br>
            <a:r>
              <a:rPr lang="en-US" sz="2200" dirty="0">
                <a:solidFill>
                  <a:schemeClr val="bg1"/>
                </a:solidFill>
              </a:rPr>
              <a:t>If a rocket tilts slightly from its path:</a:t>
            </a:r>
            <a:br>
              <a:rPr lang="en-US" sz="2200" dirty="0">
                <a:solidFill>
                  <a:schemeClr val="bg1"/>
                </a:solidFill>
              </a:rPr>
            </a:br>
            <a:r>
              <a:rPr lang="en-US" sz="2200" dirty="0">
                <a:solidFill>
                  <a:schemeClr val="bg1"/>
                </a:solidFill>
              </a:rPr>
              <a:t>Sensors detect the error</a:t>
            </a:r>
            <a:br>
              <a:rPr lang="en-US" sz="2200" dirty="0">
                <a:solidFill>
                  <a:schemeClr val="bg1"/>
                </a:solidFill>
              </a:rPr>
            </a:br>
            <a:r>
              <a:rPr lang="en-US" sz="2200" dirty="0">
                <a:solidFill>
                  <a:schemeClr val="bg1"/>
                </a:solidFill>
              </a:rPr>
              <a:t>Control system generates a correction signal</a:t>
            </a:r>
            <a:br>
              <a:rPr lang="en-US" sz="2200" dirty="0">
                <a:solidFill>
                  <a:schemeClr val="bg1"/>
                </a:solidFill>
              </a:rPr>
            </a:br>
            <a:r>
              <a:rPr lang="en-US" sz="2200" dirty="0">
                <a:solidFill>
                  <a:schemeClr val="bg1"/>
                </a:solidFill>
              </a:rPr>
              <a:t>Using Laplace Transform, engineers analyze:</a:t>
            </a:r>
            <a:br>
              <a:rPr lang="en-US" sz="2200" dirty="0">
                <a:solidFill>
                  <a:schemeClr val="bg1"/>
                </a:solidFill>
              </a:rPr>
            </a:br>
            <a:r>
              <a:rPr lang="en-US" sz="2200" b="1" dirty="0">
                <a:solidFill>
                  <a:schemeClr val="bg1"/>
                </a:solidFill>
              </a:rPr>
              <a:t>How quickly the rocket returns to the correct path</a:t>
            </a:r>
            <a:br>
              <a:rPr lang="en-US" sz="2200" dirty="0">
                <a:solidFill>
                  <a:schemeClr val="bg1"/>
                </a:solidFill>
              </a:rPr>
            </a:br>
            <a:r>
              <a:rPr lang="en-US" sz="2200" b="1" dirty="0">
                <a:solidFill>
                  <a:schemeClr val="bg1"/>
                </a:solidFill>
              </a:rPr>
              <a:t>Whether the system is stable or unstable</a:t>
            </a:r>
            <a:br>
              <a:rPr lang="en-US" sz="2200" dirty="0">
                <a:solidFill>
                  <a:schemeClr val="bg1"/>
                </a:solidFill>
              </a:rPr>
            </a:br>
            <a:r>
              <a:rPr lang="en-US" sz="2200" dirty="0">
                <a:solidFill>
                  <a:schemeClr val="bg1"/>
                </a:solidFill>
              </a:rPr>
              <a:t>👉 </a:t>
            </a:r>
            <a:r>
              <a:rPr lang="en-US" sz="2200" i="1" dirty="0">
                <a:solidFill>
                  <a:schemeClr val="bg1"/>
                </a:solidFill>
              </a:rPr>
              <a:t>This ensures accurate and safe rocket guidance.</a:t>
            </a:r>
            <a:br>
              <a:rPr lang="en-US" sz="2400" dirty="0"/>
            </a:br>
            <a:br>
              <a:rPr lang="en-US" sz="2000" dirty="0"/>
            </a:br>
            <a:endParaRPr lang="en-US"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95DBF3F1-A7FD-BD01-238B-64E8DDA63925}"/>
              </a:ext>
            </a:extLst>
          </p:cNvPr>
          <p:cNvSpPr>
            <a:spLocks noGrp="1"/>
          </p:cNvSpPr>
          <p:nvPr>
            <p:ph type="subTitle" idx="1"/>
          </p:nvPr>
        </p:nvSpPr>
        <p:spPr>
          <a:xfrm flipV="1">
            <a:off x="1154955" y="6494104"/>
            <a:ext cx="9864498" cy="45719"/>
          </a:xfrm>
        </p:spPr>
        <p:txBody>
          <a:bodyPr>
            <a:normAutofit fontScale="25000" lnSpcReduction="20000"/>
          </a:bodyPr>
          <a:lstStyle/>
          <a:p>
            <a:r>
              <a:rPr lang="en-US" sz="2800" dirty="0">
                <a:solidFill>
                  <a:srgbClr val="FFFFFF"/>
                </a:solidFill>
                <a:latin typeface="Elephant" panose="02020904090505020303" pitchFamily="18" charset="0"/>
              </a:rPr>
              <a:t>-</a:t>
            </a:r>
          </a:p>
        </p:txBody>
      </p:sp>
      <p:pic>
        <p:nvPicPr>
          <p:cNvPr id="3076" name="Picture 4" descr="System Block diagram for Integrated Guidance | Download Scientific Diagram">
            <a:extLst>
              <a:ext uri="{FF2B5EF4-FFF2-40B4-BE49-F238E27FC236}">
                <a16:creationId xmlns:a16="http://schemas.microsoft.com/office/drawing/2014/main" id="{801CEF6C-5545-2A8F-DE6E-BB7AEEE166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2033" y="3723077"/>
            <a:ext cx="5639296" cy="219600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604FD4A2-F1A3-2B2B-383A-0C2C7D1E03DE}"/>
              </a:ext>
            </a:extLst>
          </p:cNvPr>
          <p:cNvPicPr>
            <a:picLocks noChangeAspect="1"/>
          </p:cNvPicPr>
          <p:nvPr/>
        </p:nvPicPr>
        <p:blipFill>
          <a:blip r:embed="rId4"/>
          <a:stretch>
            <a:fillRect/>
          </a:stretch>
        </p:blipFill>
        <p:spPr>
          <a:xfrm>
            <a:off x="7576457" y="419397"/>
            <a:ext cx="4419600" cy="2924175"/>
          </a:xfrm>
          <a:prstGeom prst="rect">
            <a:avLst/>
          </a:prstGeom>
        </p:spPr>
      </p:pic>
    </p:spTree>
    <p:extLst>
      <p:ext uri="{BB962C8B-B14F-4D97-AF65-F5344CB8AC3E}">
        <p14:creationId xmlns:p14="http://schemas.microsoft.com/office/powerpoint/2010/main" val="14917519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483136-3020-EAC4-1D9C-F54E00E4CAA2}"/>
            </a:ext>
          </a:extLst>
        </p:cNvPr>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8275AA5B-A67F-AD0A-436D-A39B9F2DFC82}"/>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305AEC5E-330B-DAF4-F416-60778D919261}"/>
              </a:ext>
            </a:extLst>
          </p:cNvPr>
          <p:cNvSpPr>
            <a:spLocks noGrp="1"/>
          </p:cNvSpPr>
          <p:nvPr>
            <p:ph type="ctrTitle"/>
          </p:nvPr>
        </p:nvSpPr>
        <p:spPr>
          <a:xfrm>
            <a:off x="195943" y="1"/>
            <a:ext cx="11569337" cy="533402"/>
          </a:xfrm>
          <a:solidFill>
            <a:schemeClr val="tx1">
              <a:lumMod val="95000"/>
              <a:alpha val="60000"/>
            </a:schemeClr>
          </a:solidFill>
          <a:ln w="38100" cap="sq">
            <a:solidFill>
              <a:schemeClr val="accent1">
                <a:lumMod val="40000"/>
                <a:lumOff val="60000"/>
              </a:schemeClr>
            </a:solidFill>
            <a:miter lim="800000"/>
          </a:ln>
        </p:spPr>
        <p:txBody>
          <a:bodyPr anchor="ctr">
            <a:noAutofit/>
          </a:bodyPr>
          <a:lstStyle/>
          <a:p>
            <a:r>
              <a:rPr lang="en-US" sz="2000" b="1" dirty="0">
                <a:solidFill>
                  <a:srgbClr val="002060"/>
                </a:solidFill>
                <a:latin typeface="Times New Roman" panose="02020603050405020304" pitchFamily="18" charset="0"/>
                <a:cs typeface="Times New Roman" panose="02020603050405020304" pitchFamily="18" charset="0"/>
              </a:rPr>
              <a:t>Example Problems – Application of Laplace Transform in Rocket Science</a:t>
            </a:r>
          </a:p>
        </p:txBody>
      </p:sp>
      <p:sp>
        <p:nvSpPr>
          <p:cNvPr id="3" name="Subtitle 2">
            <a:extLst>
              <a:ext uri="{FF2B5EF4-FFF2-40B4-BE49-F238E27FC236}">
                <a16:creationId xmlns:a16="http://schemas.microsoft.com/office/drawing/2014/main" id="{0B602CF3-4900-B552-0E6F-D1006A99B2C7}"/>
              </a:ext>
            </a:extLst>
          </p:cNvPr>
          <p:cNvSpPr>
            <a:spLocks noGrp="1"/>
          </p:cNvSpPr>
          <p:nvPr>
            <p:ph type="subTitle" idx="1"/>
          </p:nvPr>
        </p:nvSpPr>
        <p:spPr>
          <a:xfrm flipV="1">
            <a:off x="1154955" y="6494104"/>
            <a:ext cx="9864498" cy="45719"/>
          </a:xfrm>
        </p:spPr>
        <p:txBody>
          <a:bodyPr>
            <a:normAutofit fontScale="25000" lnSpcReduction="20000"/>
          </a:bodyPr>
          <a:lstStyle/>
          <a:p>
            <a:r>
              <a:rPr lang="en-US" sz="2800" dirty="0">
                <a:solidFill>
                  <a:srgbClr val="FFFFFF"/>
                </a:solidFill>
                <a:latin typeface="Elephant" panose="02020904090505020303" pitchFamily="18" charset="0"/>
              </a:rPr>
              <a:t>-</a:t>
            </a:r>
          </a:p>
        </p:txBody>
      </p:sp>
      <p:pic>
        <p:nvPicPr>
          <p:cNvPr id="10" name="Picture 9">
            <a:extLst>
              <a:ext uri="{FF2B5EF4-FFF2-40B4-BE49-F238E27FC236}">
                <a16:creationId xmlns:a16="http://schemas.microsoft.com/office/drawing/2014/main" id="{78B416B9-1DAB-8980-61BC-C1E788FC6610}"/>
              </a:ext>
            </a:extLst>
          </p:cNvPr>
          <p:cNvPicPr>
            <a:picLocks noChangeAspect="1"/>
          </p:cNvPicPr>
          <p:nvPr/>
        </p:nvPicPr>
        <p:blipFill>
          <a:blip r:embed="rId3"/>
          <a:stretch>
            <a:fillRect/>
          </a:stretch>
        </p:blipFill>
        <p:spPr>
          <a:xfrm>
            <a:off x="195943" y="738907"/>
            <a:ext cx="5432697" cy="2690093"/>
          </a:xfrm>
          <a:prstGeom prst="rect">
            <a:avLst/>
          </a:prstGeom>
        </p:spPr>
      </p:pic>
      <p:pic>
        <p:nvPicPr>
          <p:cNvPr id="12" name="Picture 11">
            <a:extLst>
              <a:ext uri="{FF2B5EF4-FFF2-40B4-BE49-F238E27FC236}">
                <a16:creationId xmlns:a16="http://schemas.microsoft.com/office/drawing/2014/main" id="{00D88FB7-D750-4A5F-667C-C4C2B033B433}"/>
              </a:ext>
            </a:extLst>
          </p:cNvPr>
          <p:cNvPicPr>
            <a:picLocks noChangeAspect="1"/>
          </p:cNvPicPr>
          <p:nvPr/>
        </p:nvPicPr>
        <p:blipFill>
          <a:blip r:embed="rId4"/>
          <a:stretch>
            <a:fillRect/>
          </a:stretch>
        </p:blipFill>
        <p:spPr>
          <a:xfrm>
            <a:off x="195943" y="3522042"/>
            <a:ext cx="5336773" cy="2878758"/>
          </a:xfrm>
          <a:prstGeom prst="rect">
            <a:avLst/>
          </a:prstGeom>
        </p:spPr>
      </p:pic>
      <p:pic>
        <p:nvPicPr>
          <p:cNvPr id="14" name="Picture 13">
            <a:extLst>
              <a:ext uri="{FF2B5EF4-FFF2-40B4-BE49-F238E27FC236}">
                <a16:creationId xmlns:a16="http://schemas.microsoft.com/office/drawing/2014/main" id="{4AF52112-CB13-B7A6-F4C8-1DE4E889EDCD}"/>
              </a:ext>
            </a:extLst>
          </p:cNvPr>
          <p:cNvPicPr>
            <a:picLocks noChangeAspect="1"/>
          </p:cNvPicPr>
          <p:nvPr/>
        </p:nvPicPr>
        <p:blipFill>
          <a:blip r:embed="rId5"/>
          <a:stretch>
            <a:fillRect/>
          </a:stretch>
        </p:blipFill>
        <p:spPr>
          <a:xfrm>
            <a:off x="5824562" y="738908"/>
            <a:ext cx="5839117" cy="4452852"/>
          </a:xfrm>
          <a:prstGeom prst="rect">
            <a:avLst/>
          </a:prstGeom>
        </p:spPr>
      </p:pic>
    </p:spTree>
    <p:extLst>
      <p:ext uri="{BB962C8B-B14F-4D97-AF65-F5344CB8AC3E}">
        <p14:creationId xmlns:p14="http://schemas.microsoft.com/office/powerpoint/2010/main" val="546600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2CA9C6B-41A6-3937-C71E-544C08060D50}"/>
            </a:ext>
          </a:extLst>
        </p:cNvPr>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A6EE0DC5-568B-E290-9D45-4059A0CCEB04}"/>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3" name="Subtitle 2">
            <a:extLst>
              <a:ext uri="{FF2B5EF4-FFF2-40B4-BE49-F238E27FC236}">
                <a16:creationId xmlns:a16="http://schemas.microsoft.com/office/drawing/2014/main" id="{1D3AE8AE-4395-57A5-EB53-EE251634F1DA}"/>
              </a:ext>
            </a:extLst>
          </p:cNvPr>
          <p:cNvSpPr>
            <a:spLocks noGrp="1"/>
          </p:cNvSpPr>
          <p:nvPr>
            <p:ph type="subTitle" idx="1"/>
          </p:nvPr>
        </p:nvSpPr>
        <p:spPr>
          <a:xfrm flipV="1">
            <a:off x="1154955" y="6494104"/>
            <a:ext cx="9864498" cy="45719"/>
          </a:xfrm>
        </p:spPr>
        <p:txBody>
          <a:bodyPr>
            <a:normAutofit fontScale="25000" lnSpcReduction="20000"/>
          </a:bodyPr>
          <a:lstStyle/>
          <a:p>
            <a:r>
              <a:rPr lang="en-US" sz="2800" dirty="0">
                <a:solidFill>
                  <a:srgbClr val="FFFFFF"/>
                </a:solidFill>
                <a:latin typeface="Elephant" panose="02020904090505020303" pitchFamily="18" charset="0"/>
              </a:rPr>
              <a:t>-</a:t>
            </a:r>
          </a:p>
        </p:txBody>
      </p:sp>
      <p:sp>
        <p:nvSpPr>
          <p:cNvPr id="5" name="Title 4">
            <a:extLst>
              <a:ext uri="{FF2B5EF4-FFF2-40B4-BE49-F238E27FC236}">
                <a16:creationId xmlns:a16="http://schemas.microsoft.com/office/drawing/2014/main" id="{39F5101A-863C-C39B-FA63-B72AFD31F5B0}"/>
              </a:ext>
            </a:extLst>
          </p:cNvPr>
          <p:cNvSpPr>
            <a:spLocks noGrp="1"/>
          </p:cNvSpPr>
          <p:nvPr>
            <p:ph type="ctrTitle"/>
          </p:nvPr>
        </p:nvSpPr>
        <p:spPr>
          <a:xfrm flipV="1">
            <a:off x="1154955" y="208281"/>
            <a:ext cx="8825658" cy="45719"/>
          </a:xfrm>
        </p:spPr>
        <p:txBody>
          <a:bodyPr/>
          <a:lstStyle/>
          <a:p>
            <a:r>
              <a:rPr lang="en-IN" dirty="0"/>
              <a:t>-</a:t>
            </a:r>
          </a:p>
        </p:txBody>
      </p:sp>
      <p:pic>
        <p:nvPicPr>
          <p:cNvPr id="9" name="Picture 8">
            <a:extLst>
              <a:ext uri="{FF2B5EF4-FFF2-40B4-BE49-F238E27FC236}">
                <a16:creationId xmlns:a16="http://schemas.microsoft.com/office/drawing/2014/main" id="{EA382D76-67AB-F776-508B-034B6EC72D75}"/>
              </a:ext>
            </a:extLst>
          </p:cNvPr>
          <p:cNvPicPr>
            <a:picLocks noChangeAspect="1"/>
          </p:cNvPicPr>
          <p:nvPr/>
        </p:nvPicPr>
        <p:blipFill>
          <a:blip r:embed="rId3"/>
          <a:stretch>
            <a:fillRect/>
          </a:stretch>
        </p:blipFill>
        <p:spPr>
          <a:xfrm>
            <a:off x="295502" y="183989"/>
            <a:ext cx="5791702" cy="3996851"/>
          </a:xfrm>
          <a:prstGeom prst="rect">
            <a:avLst/>
          </a:prstGeom>
        </p:spPr>
      </p:pic>
      <p:pic>
        <p:nvPicPr>
          <p:cNvPr id="13" name="Picture 12">
            <a:extLst>
              <a:ext uri="{FF2B5EF4-FFF2-40B4-BE49-F238E27FC236}">
                <a16:creationId xmlns:a16="http://schemas.microsoft.com/office/drawing/2014/main" id="{AD0673AC-9A1A-C096-FE10-5C0EC873716C}"/>
              </a:ext>
            </a:extLst>
          </p:cNvPr>
          <p:cNvPicPr>
            <a:picLocks noChangeAspect="1"/>
          </p:cNvPicPr>
          <p:nvPr/>
        </p:nvPicPr>
        <p:blipFill>
          <a:blip r:embed="rId4"/>
          <a:stretch>
            <a:fillRect/>
          </a:stretch>
        </p:blipFill>
        <p:spPr>
          <a:xfrm>
            <a:off x="6394381" y="254001"/>
            <a:ext cx="5502117" cy="3996850"/>
          </a:xfrm>
          <a:prstGeom prst="rect">
            <a:avLst/>
          </a:prstGeom>
        </p:spPr>
      </p:pic>
      <p:pic>
        <p:nvPicPr>
          <p:cNvPr id="17" name="Picture 16">
            <a:extLst>
              <a:ext uri="{FF2B5EF4-FFF2-40B4-BE49-F238E27FC236}">
                <a16:creationId xmlns:a16="http://schemas.microsoft.com/office/drawing/2014/main" id="{2091F46E-E379-1B0F-5B3A-255B6D18FF8E}"/>
              </a:ext>
            </a:extLst>
          </p:cNvPr>
          <p:cNvPicPr>
            <a:picLocks noChangeAspect="1"/>
          </p:cNvPicPr>
          <p:nvPr/>
        </p:nvPicPr>
        <p:blipFill>
          <a:blip r:embed="rId5"/>
          <a:stretch>
            <a:fillRect/>
          </a:stretch>
        </p:blipFill>
        <p:spPr>
          <a:xfrm>
            <a:off x="5670418" y="4460860"/>
            <a:ext cx="6226080" cy="2187130"/>
          </a:xfrm>
          <a:prstGeom prst="rect">
            <a:avLst/>
          </a:prstGeom>
        </p:spPr>
      </p:pic>
    </p:spTree>
    <p:extLst>
      <p:ext uri="{BB962C8B-B14F-4D97-AF65-F5344CB8AC3E}">
        <p14:creationId xmlns:p14="http://schemas.microsoft.com/office/powerpoint/2010/main" val="1814408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AAB957B-3858-80C4-FE82-125558F17138}"/>
            </a:ext>
          </a:extLst>
        </p:cNvPr>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15354751-37B1-03A3-D3DC-48DE85BBD5A0}"/>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DE61620-08FB-7AB9-3C1D-9EBB6F6A6868}"/>
              </a:ext>
            </a:extLst>
          </p:cNvPr>
          <p:cNvSpPr>
            <a:spLocks noGrp="1"/>
          </p:cNvSpPr>
          <p:nvPr>
            <p:ph type="ctrTitle"/>
          </p:nvPr>
        </p:nvSpPr>
        <p:spPr>
          <a:xfrm>
            <a:off x="195943" y="318177"/>
            <a:ext cx="9202057" cy="6084489"/>
          </a:xfrm>
          <a:solidFill>
            <a:schemeClr val="tx1">
              <a:lumMod val="95000"/>
              <a:alpha val="60000"/>
            </a:schemeClr>
          </a:solidFill>
          <a:ln w="38100" cap="sq">
            <a:solidFill>
              <a:schemeClr val="accent1">
                <a:lumMod val="40000"/>
                <a:lumOff val="60000"/>
              </a:schemeClr>
            </a:solidFill>
            <a:miter lim="800000"/>
          </a:ln>
        </p:spPr>
        <p:txBody>
          <a:bodyPr anchor="ctr">
            <a:normAutofit fontScale="90000"/>
          </a:bodyPr>
          <a:lstStyle/>
          <a:p>
            <a:pPr lvl="0" defTabSz="914400" eaLnBrk="0" fontAlgn="base" hangingPunct="0">
              <a:spcAft>
                <a:spcPct val="0"/>
              </a:spcAft>
              <a:buFontTx/>
              <a:buChar char="•"/>
              <a:defRPr/>
            </a:pPr>
            <a:r>
              <a:rPr lang="en-US" sz="4400" dirty="0">
                <a:solidFill>
                  <a:schemeClr val="accent1"/>
                </a:solidFill>
                <a:latin typeface="Bernard MT Condensed" panose="02050806060905020404" pitchFamily="18" charset="0"/>
              </a:rPr>
              <a:t> </a:t>
            </a:r>
            <a:br>
              <a:rPr lang="en-US" sz="4400" dirty="0">
                <a:solidFill>
                  <a:schemeClr val="accent1"/>
                </a:solidFill>
                <a:latin typeface="Bernard MT Condensed" panose="02050806060905020404" pitchFamily="18" charset="0"/>
              </a:rPr>
            </a:br>
            <a:br>
              <a:rPr lang="en-US" sz="4400" dirty="0">
                <a:solidFill>
                  <a:schemeClr val="accent1"/>
                </a:solidFill>
                <a:latin typeface="Bernard MT Condensed" panose="02050806060905020404" pitchFamily="18" charset="0"/>
              </a:rPr>
            </a:br>
            <a:r>
              <a:rPr lang="en-US" sz="4400" b="1" dirty="0">
                <a:solidFill>
                  <a:srgbClr val="002060"/>
                </a:solidFill>
                <a:latin typeface="Times New Roman" panose="02020603050405020304" pitchFamily="18" charset="0"/>
                <a:cs typeface="Times New Roman" panose="02020603050405020304" pitchFamily="18" charset="0"/>
              </a:rPr>
              <a:t>Results and Achievements using Laplace Transform</a:t>
            </a:r>
            <a:br>
              <a:rPr lang="en-US" sz="4400" b="1" dirty="0">
                <a:solidFill>
                  <a:srgbClr val="002060"/>
                </a:solidFill>
                <a:latin typeface="Times New Roman" panose="02020603050405020304" pitchFamily="18" charset="0"/>
                <a:cs typeface="Times New Roman" panose="02020603050405020304" pitchFamily="18" charset="0"/>
              </a:rPr>
            </a:br>
            <a:b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latin typeface="Times New Roman" panose="02020603050405020304" pitchFamily="18" charset="0"/>
                <a:cs typeface="Times New Roman" panose="02020603050405020304" pitchFamily="18" charset="0"/>
              </a:rPr>
            </a:br>
            <a:br>
              <a:rPr lang="en-US" sz="4400" dirty="0">
                <a:solidFill>
                  <a:schemeClr val="bg1"/>
                </a:solidFill>
                <a:highlight>
                  <a:srgbClr val="FFFF00"/>
                </a:highlight>
                <a:latin typeface="Times New Roman" panose="02020603050405020304" pitchFamily="18" charset="0"/>
                <a:cs typeface="Times New Roman" panose="02020603050405020304" pitchFamily="18" charset="0"/>
              </a:rPr>
            </a:br>
            <a:endParaRPr lang="en-US" sz="7300" dirty="0">
              <a:solidFill>
                <a:srgbClr val="002060"/>
              </a:solidFill>
              <a:latin typeface="Algerian" panose="04020705040A02060702" pitchFamily="82" charset="0"/>
            </a:endParaRPr>
          </a:p>
        </p:txBody>
      </p:sp>
      <p:sp>
        <p:nvSpPr>
          <p:cNvPr id="3" name="Subtitle 2">
            <a:extLst>
              <a:ext uri="{FF2B5EF4-FFF2-40B4-BE49-F238E27FC236}">
                <a16:creationId xmlns:a16="http://schemas.microsoft.com/office/drawing/2014/main" id="{D6FB0F3E-5196-D7DA-FAD4-9CCD7514A78F}"/>
              </a:ext>
            </a:extLst>
          </p:cNvPr>
          <p:cNvSpPr>
            <a:spLocks noGrp="1"/>
          </p:cNvSpPr>
          <p:nvPr>
            <p:ph type="subTitle" idx="1"/>
          </p:nvPr>
        </p:nvSpPr>
        <p:spPr>
          <a:xfrm flipV="1">
            <a:off x="1154955" y="6494104"/>
            <a:ext cx="9864498" cy="45719"/>
          </a:xfrm>
        </p:spPr>
        <p:txBody>
          <a:bodyPr>
            <a:normAutofit fontScale="25000" lnSpcReduction="20000"/>
          </a:bodyPr>
          <a:lstStyle/>
          <a:p>
            <a:r>
              <a:rPr lang="en-US" sz="2800" dirty="0">
                <a:solidFill>
                  <a:srgbClr val="FFFFFF"/>
                </a:solidFill>
                <a:latin typeface="Elephant" panose="02020904090505020303" pitchFamily="18" charset="0"/>
              </a:rPr>
              <a:t>-</a:t>
            </a:r>
          </a:p>
        </p:txBody>
      </p:sp>
      <p:sp>
        <p:nvSpPr>
          <p:cNvPr id="11" name="Rectangle 6">
            <a:extLst>
              <a:ext uri="{FF2B5EF4-FFF2-40B4-BE49-F238E27FC236}">
                <a16:creationId xmlns:a16="http://schemas.microsoft.com/office/drawing/2014/main" id="{2B0106D3-9362-E5C0-CAA0-3D8354A4B9AB}"/>
              </a:ext>
            </a:extLst>
          </p:cNvPr>
          <p:cNvSpPr>
            <a:spLocks noChangeArrowheads="1"/>
          </p:cNvSpPr>
          <p:nvPr/>
        </p:nvSpPr>
        <p:spPr bwMode="auto">
          <a:xfrm>
            <a:off x="195943" y="1660615"/>
            <a:ext cx="8826137"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Laplace Transform helps engineers </a:t>
            </a:r>
            <a:r>
              <a:rPr kumimoji="0" lang="en-US" altLang="en-US" sz="2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understand and control rocket motion easily</a:t>
            </a: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It makes difficult </a:t>
            </a:r>
            <a:r>
              <a:rPr kumimoji="0" lang="en-US" altLang="en-US" sz="2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time-based equations simple</a:t>
            </a: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which helps in better planning of missions.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Using Laplace Transform, rockets can be made </a:t>
            </a:r>
            <a:r>
              <a:rPr kumimoji="0" lang="en-US" altLang="en-US" sz="2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more stable and safe during flight</a:t>
            </a: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Space </a:t>
            </a:r>
            <a:r>
              <a:rPr kumimoji="0" lang="en-US" altLang="en-US" sz="2400" b="0" i="0" u="none" strike="noStrike" cap="none" normalizeH="0" baseline="0" dirty="0" err="1">
                <a:ln>
                  <a:noFill/>
                </a:ln>
                <a:solidFill>
                  <a:schemeClr val="bg1"/>
                </a:solidFill>
                <a:effectLst/>
                <a:latin typeface="Times New Roman" panose="02020603050405020304" pitchFamily="18" charset="0"/>
                <a:cs typeface="Times New Roman" panose="02020603050405020304" pitchFamily="18" charset="0"/>
              </a:rPr>
              <a:t>organisations</a:t>
            </a: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like </a:t>
            </a:r>
            <a:r>
              <a:rPr kumimoji="0" lang="en-US" altLang="en-US" sz="2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Indian Space Research </a:t>
            </a:r>
            <a:r>
              <a:rPr kumimoji="0" lang="en-US" altLang="en-US" sz="2400" b="1" i="0" u="none" strike="noStrike" cap="none" normalizeH="0" baseline="0" dirty="0" err="1">
                <a:ln>
                  <a:noFill/>
                </a:ln>
                <a:solidFill>
                  <a:schemeClr val="bg1"/>
                </a:solidFill>
                <a:effectLst/>
                <a:latin typeface="Times New Roman" panose="02020603050405020304" pitchFamily="18" charset="0"/>
                <a:cs typeface="Times New Roman" panose="02020603050405020304" pitchFamily="18" charset="0"/>
              </a:rPr>
              <a:t>Organisation</a:t>
            </a:r>
            <a:r>
              <a:rPr kumimoji="0" lang="en-US" altLang="en-US" sz="2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(ISRO)</a:t>
            </a: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use such mathematical tools to </a:t>
            </a:r>
            <a:r>
              <a:rPr kumimoji="0" lang="en-US" altLang="en-US" sz="2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control rockets accurately</a:t>
            </a: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In the </a:t>
            </a:r>
            <a:r>
              <a:rPr kumimoji="0" lang="en-US" altLang="en-US" sz="2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Mars Orbiter Mission (Mangalyaan)</a:t>
            </a: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accurate control helped save fuel and ensured mission success.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The successful soft landing of </a:t>
            </a:r>
            <a:r>
              <a:rPr kumimoji="0" lang="en-US" altLang="en-US" sz="2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Chandrayaan-3</a:t>
            </a:r>
            <a:r>
              <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shows how proper control and calculations lead to </a:t>
            </a:r>
            <a:r>
              <a:rPr kumimoji="0" lang="en-US" altLang="en-US" sz="24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safe and smooth landings</a:t>
            </a:r>
            <a:r>
              <a:rPr kumimoji="0" lang="en-US" altLang="en-US" sz="2400" b="0" i="0" u="none" strike="noStrike" cap="none" normalizeH="0" baseline="0" dirty="0">
                <a:ln>
                  <a:noFill/>
                </a:ln>
                <a:solidFill>
                  <a:schemeClr val="bg1"/>
                </a:solidFill>
                <a:effectLst/>
                <a:latin typeface="Arial" panose="020B0604020202020204" pitchFamily="34" charset="0"/>
              </a:rPr>
              <a:t>.</a:t>
            </a:r>
          </a:p>
        </p:txBody>
      </p:sp>
      <p:pic>
        <p:nvPicPr>
          <p:cNvPr id="12" name="Picture 11">
            <a:extLst>
              <a:ext uri="{FF2B5EF4-FFF2-40B4-BE49-F238E27FC236}">
                <a16:creationId xmlns:a16="http://schemas.microsoft.com/office/drawing/2014/main" id="{F12DE3F5-3E77-C25F-869D-690EC7A7C8DE}"/>
              </a:ext>
            </a:extLst>
          </p:cNvPr>
          <p:cNvPicPr>
            <a:picLocks noChangeAspect="1"/>
          </p:cNvPicPr>
          <p:nvPr/>
        </p:nvPicPr>
        <p:blipFill>
          <a:blip r:embed="rId3"/>
          <a:stretch>
            <a:fillRect/>
          </a:stretch>
        </p:blipFill>
        <p:spPr>
          <a:xfrm>
            <a:off x="9593923" y="318177"/>
            <a:ext cx="2342508" cy="6858000"/>
          </a:xfrm>
          <a:prstGeom prst="rect">
            <a:avLst/>
          </a:prstGeom>
        </p:spPr>
      </p:pic>
    </p:spTree>
    <p:extLst>
      <p:ext uri="{BB962C8B-B14F-4D97-AF65-F5344CB8AC3E}">
        <p14:creationId xmlns:p14="http://schemas.microsoft.com/office/powerpoint/2010/main" val="2207003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FB96E79-A2DE-71A2-3F77-75E21AF8F0B7}"/>
            </a:ext>
          </a:extLst>
        </p:cNvPr>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F52ECC88-FEB6-5983-E0ED-1700F1386775}"/>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171C06CC-920B-4DED-6646-FF88D5C2D59D}"/>
              </a:ext>
            </a:extLst>
          </p:cNvPr>
          <p:cNvSpPr>
            <a:spLocks noGrp="1"/>
          </p:cNvSpPr>
          <p:nvPr>
            <p:ph type="ctrTitle"/>
          </p:nvPr>
        </p:nvSpPr>
        <p:spPr>
          <a:xfrm>
            <a:off x="195943" y="159099"/>
            <a:ext cx="9202057" cy="6016828"/>
          </a:xfrm>
          <a:solidFill>
            <a:schemeClr val="tx1">
              <a:lumMod val="95000"/>
              <a:alpha val="60000"/>
            </a:schemeClr>
          </a:solidFill>
          <a:ln w="38100" cap="sq">
            <a:solidFill>
              <a:schemeClr val="accent1">
                <a:lumMod val="40000"/>
                <a:lumOff val="60000"/>
              </a:schemeClr>
            </a:solidFill>
            <a:miter lim="800000"/>
          </a:ln>
        </p:spPr>
        <p:txBody>
          <a:bodyPr anchor="ctr">
            <a:normAutofit fontScale="90000"/>
          </a:bodyPr>
          <a:lstStyle/>
          <a:p>
            <a:pPr defTabSz="914400" eaLnBrk="0" fontAlgn="base" hangingPunct="0">
              <a:spcAft>
                <a:spcPct val="0"/>
              </a:spcAft>
              <a:buFontTx/>
              <a:buChar char="•"/>
              <a:defRPr/>
            </a:pPr>
            <a:r>
              <a:rPr lang="en-US" sz="4400" dirty="0">
                <a:solidFill>
                  <a:schemeClr val="accent1"/>
                </a:solidFill>
                <a:latin typeface="Bernard MT Condensed" panose="02050806060905020404" pitchFamily="18" charset="0"/>
              </a:rPr>
              <a:t> </a:t>
            </a:r>
            <a:br>
              <a:rPr lang="en-US" sz="4400" dirty="0">
                <a:solidFill>
                  <a:schemeClr val="accent1"/>
                </a:solidFill>
                <a:latin typeface="Bernard MT Condensed" panose="02050806060905020404" pitchFamily="18" charset="0"/>
              </a:rPr>
            </a:br>
            <a:br>
              <a:rPr lang="en-US" sz="4400" dirty="0">
                <a:solidFill>
                  <a:schemeClr val="accent1"/>
                </a:solidFill>
                <a:latin typeface="Bernard MT Condensed" panose="02050806060905020404" pitchFamily="18" charset="0"/>
              </a:rPr>
            </a:br>
            <a:br>
              <a:rPr lang="en-US" sz="4400" dirty="0">
                <a:solidFill>
                  <a:schemeClr val="accent1"/>
                </a:solidFill>
                <a:latin typeface="Bernard MT Condensed" panose="02050806060905020404" pitchFamily="18" charset="0"/>
              </a:rPr>
            </a:br>
            <a:br>
              <a:rPr lang="en-US" sz="4400" dirty="0">
                <a:solidFill>
                  <a:schemeClr val="accent1"/>
                </a:solidFill>
                <a:latin typeface="Bernard MT Condensed" panose="02050806060905020404" pitchFamily="18" charset="0"/>
              </a:rPr>
            </a:br>
            <a:r>
              <a:rPr lang="en-IN" sz="4400" b="1" dirty="0">
                <a:solidFill>
                  <a:srgbClr val="002060"/>
                </a:solidFill>
                <a:latin typeface="Times New Roman" panose="02020603050405020304" pitchFamily="18" charset="0"/>
                <a:cs typeface="Times New Roman" panose="02020603050405020304" pitchFamily="18" charset="0"/>
              </a:rPr>
              <a:t>Conclusion:</a:t>
            </a:r>
            <a:br>
              <a:rPr lang="en-IN" sz="4400" b="1" dirty="0"/>
            </a:br>
            <a:br>
              <a:rPr lang="en-US" sz="4400" b="1" dirty="0">
                <a:solidFill>
                  <a:srgbClr val="002060"/>
                </a:solidFill>
                <a:latin typeface="Times New Roman" panose="02020603050405020304" pitchFamily="18" charset="0"/>
                <a:cs typeface="Times New Roman" panose="02020603050405020304" pitchFamily="18" charset="0"/>
              </a:rPr>
            </a:br>
            <a:br>
              <a:rPr kumimoji="0" lang="en-US" alt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solidFill>
                  <a:srgbClr val="002060"/>
                </a:solidFill>
                <a:latin typeface="Times New Roman" panose="02020603050405020304" pitchFamily="18" charset="0"/>
                <a:cs typeface="Times New Roman" panose="02020603050405020304" pitchFamily="18" charset="0"/>
              </a:rPr>
            </a:br>
            <a:r>
              <a:rPr lang="en-IN" sz="4400" b="1" dirty="0">
                <a:solidFill>
                  <a:srgbClr val="002060"/>
                </a:solidFill>
                <a:latin typeface="Times New Roman" panose="02020603050405020304" pitchFamily="18" charset="0"/>
                <a:cs typeface="Times New Roman" panose="02020603050405020304" pitchFamily="18" charset="0"/>
              </a:rPr>
              <a:t>References:</a:t>
            </a:r>
            <a:br>
              <a:rPr lang="en-US" sz="4400" b="1" dirty="0">
                <a:solidFill>
                  <a:srgbClr val="002060"/>
                </a:solidFill>
                <a:latin typeface="Times New Roman" panose="02020603050405020304" pitchFamily="18" charset="0"/>
                <a:cs typeface="Times New Roman" panose="02020603050405020304" pitchFamily="18" charset="0"/>
              </a:rPr>
            </a:br>
            <a:r>
              <a:rPr lang="en-US" sz="1600" b="1" dirty="0">
                <a:solidFill>
                  <a:schemeClr val="bg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https://www.researchgate.net/publication/353151546_Applications_of_Laplace_Transform_in_science_and_technology/fulltext/60e9c9970fbf460db8fa6a87/Applications-of-Laplace-Transform-in-science-and-technology.pdf</a:t>
            </a:r>
            <a:br>
              <a:rPr lang="en-US" sz="1600" b="1" dirty="0">
                <a:solidFill>
                  <a:schemeClr val="bg1"/>
                </a:solidFill>
                <a:latin typeface="Times New Roman" panose="02020603050405020304" pitchFamily="18" charset="0"/>
                <a:cs typeface="Times New Roman" panose="02020603050405020304" pitchFamily="18" charset="0"/>
              </a:rPr>
            </a:br>
            <a:br>
              <a:rPr lang="en-US" sz="1600" b="1" dirty="0">
                <a:solidFill>
                  <a:schemeClr val="bg1"/>
                </a:solidFill>
                <a:latin typeface="Times New Roman" panose="02020603050405020304" pitchFamily="18" charset="0"/>
                <a:cs typeface="Times New Roman" panose="02020603050405020304" pitchFamily="18" charset="0"/>
              </a:rPr>
            </a:br>
            <a:r>
              <a:rPr lang="en-US" sz="1600" b="1" dirty="0">
                <a:solidFill>
                  <a:schemeClr val="bg1"/>
                </a:solidFill>
                <a:latin typeface="Times New Roman" panose="02020603050405020304" pitchFamily="18" charset="0"/>
                <a:cs typeface="Times New Roman" panose="02020603050405020304" pitchFamily="18" charset="0"/>
                <a:hlinkClick r:id="rId4"/>
              </a:rPr>
              <a:t>https://www.irjet.net/archives/V5/i5/IRJET-V5I5593.pdf</a:t>
            </a:r>
            <a:br>
              <a:rPr lang="en-US" sz="1600" b="1" dirty="0">
                <a:solidFill>
                  <a:schemeClr val="bg1"/>
                </a:solidFill>
                <a:latin typeface="Times New Roman" panose="02020603050405020304" pitchFamily="18" charset="0"/>
                <a:cs typeface="Times New Roman" panose="02020603050405020304" pitchFamily="18" charset="0"/>
              </a:rPr>
            </a:br>
            <a:br>
              <a:rPr lang="en-US" sz="1600" b="1" dirty="0">
                <a:solidFill>
                  <a:schemeClr val="bg1"/>
                </a:solidFill>
                <a:latin typeface="Times New Roman" panose="02020603050405020304" pitchFamily="18" charset="0"/>
                <a:cs typeface="Times New Roman" panose="02020603050405020304" pitchFamily="18" charset="0"/>
              </a:rPr>
            </a:br>
            <a:r>
              <a:rPr lang="en-US" sz="1600" b="1" dirty="0">
                <a:solidFill>
                  <a:schemeClr val="bg1"/>
                </a:solidFill>
                <a:latin typeface="Times New Roman" panose="02020603050405020304" pitchFamily="18" charset="0"/>
                <a:cs typeface="Times New Roman" panose="02020603050405020304" pitchFamily="18" charset="0"/>
              </a:rPr>
              <a:t>http://www.digimat.in/nptel/courses/video/101104064/L04.html</a:t>
            </a:r>
            <a:br>
              <a:rPr lang="en-US" sz="1600" b="1" dirty="0">
                <a:solidFill>
                  <a:srgbClr val="002060"/>
                </a:solidFill>
                <a:latin typeface="Times New Roman" panose="02020603050405020304" pitchFamily="18" charset="0"/>
                <a:cs typeface="Times New Roman" panose="02020603050405020304" pitchFamily="18" charset="0"/>
              </a:rPr>
            </a:br>
            <a:br>
              <a:rPr lang="en-US" sz="4400" b="1" dirty="0">
                <a:solidFill>
                  <a:srgbClr val="002060"/>
                </a:solidFill>
                <a:latin typeface="Times New Roman" panose="02020603050405020304" pitchFamily="18" charset="0"/>
                <a:cs typeface="Times New Roman" panose="02020603050405020304" pitchFamily="18" charset="0"/>
              </a:rPr>
            </a:br>
            <a:br>
              <a:rPr lang="en-US" sz="4400" b="1" dirty="0">
                <a:latin typeface="Times New Roman" panose="02020603050405020304" pitchFamily="18" charset="0"/>
                <a:cs typeface="Times New Roman" panose="02020603050405020304" pitchFamily="18" charset="0"/>
              </a:rPr>
            </a:br>
            <a:br>
              <a:rPr lang="en-US" sz="4400" dirty="0">
                <a:solidFill>
                  <a:schemeClr val="bg1"/>
                </a:solidFill>
                <a:highlight>
                  <a:srgbClr val="FFFF00"/>
                </a:highlight>
                <a:latin typeface="Times New Roman" panose="02020603050405020304" pitchFamily="18" charset="0"/>
                <a:cs typeface="Times New Roman" panose="02020603050405020304" pitchFamily="18" charset="0"/>
              </a:rPr>
            </a:br>
            <a:endParaRPr lang="en-US" sz="7300" dirty="0">
              <a:solidFill>
                <a:srgbClr val="002060"/>
              </a:solidFill>
              <a:latin typeface="Algerian" panose="04020705040A02060702" pitchFamily="82" charset="0"/>
            </a:endParaRPr>
          </a:p>
        </p:txBody>
      </p:sp>
      <p:sp>
        <p:nvSpPr>
          <p:cNvPr id="3" name="Subtitle 2">
            <a:extLst>
              <a:ext uri="{FF2B5EF4-FFF2-40B4-BE49-F238E27FC236}">
                <a16:creationId xmlns:a16="http://schemas.microsoft.com/office/drawing/2014/main" id="{516556C3-2118-65AE-B327-97A9F19B46F8}"/>
              </a:ext>
            </a:extLst>
          </p:cNvPr>
          <p:cNvSpPr>
            <a:spLocks noGrp="1"/>
          </p:cNvSpPr>
          <p:nvPr>
            <p:ph type="subTitle" idx="1"/>
          </p:nvPr>
        </p:nvSpPr>
        <p:spPr>
          <a:xfrm flipV="1">
            <a:off x="1154955" y="6494104"/>
            <a:ext cx="9864498" cy="45719"/>
          </a:xfrm>
        </p:spPr>
        <p:txBody>
          <a:bodyPr>
            <a:normAutofit fontScale="25000" lnSpcReduction="20000"/>
          </a:bodyPr>
          <a:lstStyle/>
          <a:p>
            <a:r>
              <a:rPr lang="en-US" sz="2800" dirty="0">
                <a:solidFill>
                  <a:srgbClr val="FFFFFF"/>
                </a:solidFill>
                <a:latin typeface="Elephant" panose="02020904090505020303" pitchFamily="18" charset="0"/>
              </a:rPr>
              <a:t>-</a:t>
            </a:r>
          </a:p>
        </p:txBody>
      </p:sp>
      <p:sp>
        <p:nvSpPr>
          <p:cNvPr id="11" name="Rectangle 6">
            <a:extLst>
              <a:ext uri="{FF2B5EF4-FFF2-40B4-BE49-F238E27FC236}">
                <a16:creationId xmlns:a16="http://schemas.microsoft.com/office/drawing/2014/main" id="{050D024D-CB3A-0EB9-6D81-1DB12A081C3B}"/>
              </a:ext>
            </a:extLst>
          </p:cNvPr>
          <p:cNvSpPr>
            <a:spLocks noChangeArrowheads="1"/>
          </p:cNvSpPr>
          <p:nvPr/>
        </p:nvSpPr>
        <p:spPr bwMode="auto">
          <a:xfrm>
            <a:off x="255569" y="829647"/>
            <a:ext cx="8553151"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defTabSz="914400" eaLnBrk="0" fontAlgn="base" hangingPunct="0">
              <a:spcBef>
                <a:spcPct val="0"/>
              </a:spcBef>
              <a:spcAft>
                <a:spcPct val="0"/>
              </a:spcAft>
            </a:pPr>
            <a:r>
              <a:rPr lang="en-US" sz="2400" dirty="0">
                <a:solidFill>
                  <a:schemeClr val="bg1"/>
                </a:solidFill>
                <a:latin typeface="Times New Roman" panose="02020603050405020304" pitchFamily="18" charset="0"/>
                <a:cs typeface="Times New Roman" panose="02020603050405020304" pitchFamily="18" charset="0"/>
              </a:rPr>
              <a:t>Laplace Transform is a powerful mathematical tool that helps simplify time-dependent equations in rocket science. It makes the analysis of rocket motion, stability, and control easier and more accurate. By using this method, engineers can design safer and more efficient rockets, which plays an important role in the success of modern space missions carried out by </a:t>
            </a:r>
            <a:r>
              <a:rPr lang="en-US" sz="2400" b="1" dirty="0">
                <a:solidFill>
                  <a:schemeClr val="bg1"/>
                </a:solidFill>
                <a:latin typeface="Times New Roman" panose="02020603050405020304" pitchFamily="18" charset="0"/>
                <a:cs typeface="Times New Roman" panose="02020603050405020304" pitchFamily="18" charset="0"/>
              </a:rPr>
              <a:t>Indian Space Research </a:t>
            </a:r>
            <a:r>
              <a:rPr lang="en-US" sz="2400" b="1" dirty="0" err="1">
                <a:solidFill>
                  <a:schemeClr val="bg1"/>
                </a:solidFill>
                <a:latin typeface="Times New Roman" panose="02020603050405020304" pitchFamily="18" charset="0"/>
                <a:cs typeface="Times New Roman" panose="02020603050405020304" pitchFamily="18" charset="0"/>
              </a:rPr>
              <a:t>Organisation</a:t>
            </a:r>
            <a:r>
              <a:rPr lang="en-US" sz="2400" dirty="0">
                <a:solidFill>
                  <a:schemeClr val="bg1"/>
                </a:solidFill>
                <a:latin typeface="Times New Roman" panose="02020603050405020304" pitchFamily="18" charset="0"/>
                <a:cs typeface="Times New Roman" panose="02020603050405020304" pitchFamily="18" charset="0"/>
              </a:rPr>
              <a:t>.</a:t>
            </a:r>
          </a:p>
          <a:p>
            <a:pPr lvl="0" defTabSz="914400" eaLnBrk="0" fontAlgn="base" hangingPunct="0">
              <a:spcBef>
                <a:spcPct val="0"/>
              </a:spcBef>
              <a:spcAft>
                <a:spcPct val="0"/>
              </a:spcAft>
            </a:pPr>
            <a:endParaRPr lang="en-US" sz="2400" dirty="0">
              <a:solidFill>
                <a:schemeClr val="bg1"/>
              </a:solidFill>
              <a:latin typeface="Times New Roman" panose="02020603050405020304" pitchFamily="18" charset="0"/>
              <a:cs typeface="Times New Roman" panose="02020603050405020304" pitchFamily="18" charset="0"/>
            </a:endParaRPr>
          </a:p>
          <a:p>
            <a:pPr lvl="0" defTabSz="914400" eaLnBrk="0" fontAlgn="base" hangingPunct="0">
              <a:spcBef>
                <a:spcPct val="0"/>
              </a:spcBef>
              <a:spcAft>
                <a:spcPct val="0"/>
              </a:spcAft>
            </a:pPr>
            <a:endParaRPr lang="en-US" sz="2400" dirty="0">
              <a:solidFill>
                <a:schemeClr val="bg1"/>
              </a:solidFill>
              <a:latin typeface="Times New Roman" panose="02020603050405020304" pitchFamily="18" charset="0"/>
              <a:cs typeface="Times New Roman" panose="02020603050405020304" pitchFamily="18" charset="0"/>
            </a:endParaRPr>
          </a:p>
          <a:p>
            <a:pPr lvl="0" defTabSz="914400" eaLnBrk="0" fontAlgn="base" hangingPunct="0">
              <a:spcBef>
                <a:spcPct val="0"/>
              </a:spcBef>
              <a:spcAft>
                <a:spcPct val="0"/>
              </a:spcAft>
            </a:pPr>
            <a:endParaRPr lang="en-US" sz="2400" dirty="0">
              <a:solidFill>
                <a:schemeClr val="bg1"/>
              </a:solidFill>
              <a:latin typeface="Times New Roman" panose="02020603050405020304" pitchFamily="18" charset="0"/>
              <a:cs typeface="Times New Roman" panose="02020603050405020304" pitchFamily="18" charset="0"/>
            </a:endParaRPr>
          </a:p>
          <a:p>
            <a:pPr lvl="0" defTabSz="914400" eaLnBrk="0" fontAlgn="base" hangingPunct="0">
              <a:spcBef>
                <a:spcPct val="0"/>
              </a:spcBef>
              <a:spcAft>
                <a:spcPct val="0"/>
              </a:spcAft>
            </a:pPr>
            <a:endParaRPr lang="en-US" sz="2400" dirty="0">
              <a:solidFill>
                <a:schemeClr val="bg1"/>
              </a:solidFill>
              <a:latin typeface="Times New Roman" panose="02020603050405020304" pitchFamily="18" charset="0"/>
              <a:cs typeface="Times New Roman" panose="02020603050405020304" pitchFamily="18" charset="0"/>
            </a:endParaRPr>
          </a:p>
          <a:p>
            <a:pPr lvl="0" defTabSz="914400" eaLnBrk="0" fontAlgn="base" hangingPunct="0">
              <a:spcBef>
                <a:spcPct val="0"/>
              </a:spcBef>
              <a:spcAft>
                <a:spcPct val="0"/>
              </a:spcAft>
            </a:pPr>
            <a:endParaRPr lang="en-US" sz="2400" dirty="0">
              <a:solidFill>
                <a:schemeClr val="bg1"/>
              </a:solidFill>
              <a:latin typeface="Times New Roman" panose="02020603050405020304" pitchFamily="18" charset="0"/>
              <a:cs typeface="Times New Roman" panose="02020603050405020304" pitchFamily="18" charset="0"/>
            </a:endParaRPr>
          </a:p>
          <a:p>
            <a:pPr lvl="0" defTabSz="914400" eaLnBrk="0" fontAlgn="base" hangingPunct="0">
              <a:spcBef>
                <a:spcPct val="0"/>
              </a:spcBef>
              <a:spcAft>
                <a:spcPct val="0"/>
              </a:spcAft>
            </a:pPr>
            <a:endPar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lvl="0" defTabSz="914400" eaLnBrk="0" fontAlgn="base" hangingPunct="0">
              <a:spcBef>
                <a:spcPct val="0"/>
              </a:spcBef>
              <a:spcAft>
                <a:spcPct val="0"/>
              </a:spcAft>
            </a:pPr>
            <a:endParaRPr kumimoji="0" lang="en-US" altLang="en-US" sz="24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7E375685-CE53-A74C-258B-5E5A7D0EBFD4}"/>
              </a:ext>
            </a:extLst>
          </p:cNvPr>
          <p:cNvPicPr>
            <a:picLocks noChangeAspect="1"/>
          </p:cNvPicPr>
          <p:nvPr/>
        </p:nvPicPr>
        <p:blipFill>
          <a:blip r:embed="rId5"/>
          <a:stretch>
            <a:fillRect/>
          </a:stretch>
        </p:blipFill>
        <p:spPr>
          <a:xfrm>
            <a:off x="9593923" y="318177"/>
            <a:ext cx="2342508" cy="6858000"/>
          </a:xfrm>
          <a:prstGeom prst="rect">
            <a:avLst/>
          </a:prstGeom>
        </p:spPr>
      </p:pic>
    </p:spTree>
    <p:extLst>
      <p:ext uri="{BB962C8B-B14F-4D97-AF65-F5344CB8AC3E}">
        <p14:creationId xmlns:p14="http://schemas.microsoft.com/office/powerpoint/2010/main" val="35333783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2.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Ion</Template>
  <TotalTime>610</TotalTime>
  <Words>848</Words>
  <Application>Microsoft Office PowerPoint</Application>
  <PresentationFormat>Widescreen</PresentationFormat>
  <Paragraphs>33</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Algerian</vt:lpstr>
      <vt:lpstr>Arial</vt:lpstr>
      <vt:lpstr>Bernard MT Condensed</vt:lpstr>
      <vt:lpstr>Calibri</vt:lpstr>
      <vt:lpstr>Century Gothic</vt:lpstr>
      <vt:lpstr>Elephant</vt:lpstr>
      <vt:lpstr>Times New Roman</vt:lpstr>
      <vt:lpstr>Wingdings 3</vt:lpstr>
      <vt:lpstr>Ion</vt:lpstr>
      <vt:lpstr>  APPLICATION OF LAPLACE TRANSFORM                               in       rocket science</vt:lpstr>
      <vt:lpstr>  About Laplace Transform &amp; Its Real-Life Applications What is Laplace Transform? Laplace Transform is a mathematical technique that simplifies time-dependent problems and helps solve differential equations easily. It changes complex calculus problems into simple algebraic equations.  Why Laplace Transform is Important Many real-world systems change with time .These systems are described using differential equations Laplace Transform helps to: -Handle initial conditions,Study system behavior ,Analyze stability and response  Real-Life Applications of Laplace Transform Laplace Transform is widely used in: Electrical circuits (current and voltage analysis),Control systems (stability and feedback) Mechanical systems (vibrations and damping),Signal processing (audio and communication systems),Biomedical systems (ECG and medical signals),Aerospace engineering (rocket motion and control) </vt:lpstr>
      <vt:lpstr>         Impact of Laplace Transform in Rocket Science: - Rocket motion is described by time-dependent differential equations, where quantities such as thrust, velocity, acceleration, and mass change with time. - Solving these equations directly in the time domain is difficult due to changing parameters and initial conditions. - Laplace Transform converts time-domain differential equations into s-domain algebraic equations, making analysis simpler. - This helps engineers accurately study rocket motion, stability, and system response, which are essential for safe and efficient space missions.        </vt:lpstr>
      <vt:lpstr>Specific Application – (I) Rocket Motion Analysis During launch, a rocket’s velocity and position change with time due to thrust, gravity, and air resistance. These changes are represented using time-dependent differential equations. Solving these equations directly is complex. Laplace Transform is used to convert the motion equations into s-domain, making it easier to analyze rocket velocity and displacement. Example (Conceptual Problem) Consider a rocket starting from rest with a known thrust force. Using Laplace Transform, engineers can determine: Velocity of the rocket as a function of time Height reached during ascent 👉 Here, Laplace Transform helps study how the rocket moves after launch. </vt:lpstr>
      <vt:lpstr>Specific Application – (II) Guidance and Control Systems Guidance and Control of Rockets Rockets must follow a precise path to reach the target orbit or destination. Any small disturbance can cause deviation. Laplace Transform is used to analyze control systems that correct these deviations. It helps engineers study stability, feedback, and system response. Example (Conceptual Problem) If a rocket tilts slightly from its path: Sensors detect the error Control system generates a correction signal Using Laplace Transform, engineers analyze: How quickly the rocket returns to the correct path Whether the system is stable or unstable 👉 This ensures accurate and safe rocket guidance.  </vt:lpstr>
      <vt:lpstr>Example Problems – Application of Laplace Transform in Rocket Science</vt:lpstr>
      <vt:lpstr>-</vt:lpstr>
      <vt:lpstr>   Results and Achievements using Laplace Transform         </vt:lpstr>
      <vt:lpstr>     Conclusion:      References: https://www.researchgate.net/publication/353151546_Applications_of_Laplace_Transform_in_science_and_technology/fulltext/60e9c9970fbf460db8fa6a87/Applications-of-Laplace-Transform-in-science-and-technology.pdf  https://www.irjet.net/archives/V5/i5/IRJET-V5I5593.pdf  http://www.digimat.in/nptel/courses/video/101104064/L04.html    </vt:lpstr>
      <vt:lpst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Differential equations in rocket science</dc:title>
  <dc:creator>Vyshnavi Valasani</dc:creator>
  <cp:lastModifiedBy>Vyshnavi Valasani</cp:lastModifiedBy>
  <cp:revision>3</cp:revision>
  <dcterms:created xsi:type="dcterms:W3CDTF">2024-01-07T13:12:35Z</dcterms:created>
  <dcterms:modified xsi:type="dcterms:W3CDTF">2026-02-01T08:26:51Z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